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sldIdLst>
    <p:sldId id="256" r:id="rId2"/>
    <p:sldId id="299" r:id="rId3"/>
    <p:sldId id="305" r:id="rId4"/>
    <p:sldId id="258" r:id="rId5"/>
    <p:sldId id="275" r:id="rId6"/>
    <p:sldId id="306" r:id="rId7"/>
    <p:sldId id="257" r:id="rId8"/>
    <p:sldId id="269" r:id="rId9"/>
    <p:sldId id="270" r:id="rId10"/>
    <p:sldId id="271" r:id="rId11"/>
    <p:sldId id="272" r:id="rId12"/>
    <p:sldId id="273" r:id="rId13"/>
    <p:sldId id="274" r:id="rId14"/>
    <p:sldId id="309" r:id="rId15"/>
    <p:sldId id="307" r:id="rId16"/>
    <p:sldId id="308" r:id="rId17"/>
    <p:sldId id="288" r:id="rId18"/>
    <p:sldId id="289" r:id="rId19"/>
    <p:sldId id="290" r:id="rId20"/>
    <p:sldId id="291" r:id="rId21"/>
    <p:sldId id="303" r:id="rId22"/>
    <p:sldId id="304" r:id="rId23"/>
    <p:sldId id="301" r:id="rId24"/>
    <p:sldId id="300" r:id="rId25"/>
    <p:sldId id="286" r:id="rId26"/>
    <p:sldId id="287" r:id="rId27"/>
    <p:sldId id="263" r:id="rId28"/>
    <p:sldId id="302" r:id="rId2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D47D180E-F924-4127-B21E-86C4F8CC8C1D}">
          <p14:sldIdLst>
            <p14:sldId id="256"/>
            <p14:sldId id="299"/>
            <p14:sldId id="305"/>
            <p14:sldId id="258"/>
            <p14:sldId id="275"/>
            <p14:sldId id="306"/>
            <p14:sldId id="257"/>
          </p14:sldIdLst>
        </p14:section>
        <p14:section name="strumenti finanziari" id="{4A99F536-2502-41E4-B9F0-3E62F46A87A1}">
          <p14:sldIdLst>
            <p14:sldId id="269"/>
            <p14:sldId id="270"/>
          </p14:sldIdLst>
        </p14:section>
        <p14:section name="operatori finanziari" id="{3CF871D5-F186-4935-8ED7-E5D3BB3C4340}">
          <p14:sldIdLst>
            <p14:sldId id="271"/>
            <p14:sldId id="272"/>
          </p14:sldIdLst>
        </p14:section>
        <p14:section name="cryptovalute" id="{538171D1-B663-48B2-AC4E-E6E30A7BEB3F}">
          <p14:sldIdLst>
            <p14:sldId id="273"/>
            <p14:sldId id="274"/>
            <p14:sldId id="309"/>
          </p14:sldIdLst>
        </p14:section>
        <p14:section name="sezione 2" id="{55B2BBD9-B478-4E1C-A8FE-339789EE05F0}">
          <p14:sldIdLst>
            <p14:sldId id="307"/>
            <p14:sldId id="308"/>
            <p14:sldId id="288"/>
            <p14:sldId id="289"/>
            <p14:sldId id="290"/>
            <p14:sldId id="291"/>
            <p14:sldId id="303"/>
            <p14:sldId id="304"/>
            <p14:sldId id="301"/>
            <p14:sldId id="300"/>
            <p14:sldId id="286"/>
            <p14:sldId id="287"/>
            <p14:sldId id="263"/>
            <p14:sldId id="30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0605"/>
    <a:srgbClr val="A4AAAB"/>
    <a:srgbClr val="4A9F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0" autoAdjust="0"/>
    <p:restoredTop sz="94641" autoAdjust="0"/>
  </p:normalViewPr>
  <p:slideViewPr>
    <p:cSldViewPr snapToGrid="0">
      <p:cViewPr varScale="1">
        <p:scale>
          <a:sx n="70" d="100"/>
          <a:sy n="70" d="100"/>
        </p:scale>
        <p:origin x="688" y="52"/>
      </p:cViewPr>
      <p:guideLst>
        <p:guide orient="horz" pos="2160"/>
        <p:guide pos="3840"/>
      </p:guideLst>
    </p:cSldViewPr>
  </p:slideViewPr>
  <p:outlineViewPr>
    <p:cViewPr>
      <p:scale>
        <a:sx n="33" d="100"/>
        <a:sy n="33" d="100"/>
      </p:scale>
      <p:origin x="0" y="-332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8049F5-33C6-4881-8C03-7C81D8ADA5E7}" type="datetimeFigureOut">
              <a:rPr lang="it-IT" smtClean="0"/>
              <a:t>05/03/2026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525818-16D1-447E-BB63-DA937F5E0D17}" type="slidenum">
              <a:rPr lang="it-IT" smtClean="0"/>
              <a:t>‹N›</a:t>
            </a:fld>
            <a:endParaRPr lang="it-IT"/>
          </a:p>
        </p:txBody>
      </p:sp>
    </p:spTree>
    <p:extLst>
      <p:ext uri="{BB962C8B-B14F-4D97-AF65-F5344CB8AC3E}">
        <p14:creationId xmlns:p14="http://schemas.microsoft.com/office/powerpoint/2010/main" val="3193731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8B525818-16D1-447E-BB63-DA937F5E0D17}" type="slidenum">
              <a:rPr lang="it-IT" smtClean="0"/>
              <a:t>20</a:t>
            </a:fld>
            <a:endParaRPr lang="it-IT"/>
          </a:p>
        </p:txBody>
      </p:sp>
    </p:spTree>
    <p:extLst>
      <p:ext uri="{BB962C8B-B14F-4D97-AF65-F5344CB8AC3E}">
        <p14:creationId xmlns:p14="http://schemas.microsoft.com/office/powerpoint/2010/main" val="316473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8B525818-16D1-447E-BB63-DA937F5E0D17}" type="slidenum">
              <a:rPr lang="it-IT" smtClean="0"/>
              <a:t>26</a:t>
            </a:fld>
            <a:endParaRPr lang="it-IT"/>
          </a:p>
        </p:txBody>
      </p:sp>
    </p:spTree>
    <p:extLst>
      <p:ext uri="{BB962C8B-B14F-4D97-AF65-F5344CB8AC3E}">
        <p14:creationId xmlns:p14="http://schemas.microsoft.com/office/powerpoint/2010/main" val="3629049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AF0058-889A-2165-329A-AAE9C7E78042}"/>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B5FC4C17-5C2D-F416-9445-B1DF385463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9DB756C1-C02B-E75D-AFBB-E9D32920BB2A}"/>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CFFAE88D-9EC3-B840-3A23-6E881E2C5BE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B71C7A2-E88C-13F2-3DA1-A2C784FF260E}"/>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3743336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F8A3FDF-BEF0-2C3B-03A6-4DC0DD0783C0}"/>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561A6712-F81F-E5F1-C887-0C3869B3553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13DE05E-BF31-60FC-7664-5741FD2753E5}"/>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F70119CE-E028-A10F-401C-C5AA2D4FF09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E29D9B2-54B8-34D3-221B-345FA1D04F49}"/>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3651134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CF27A88-2D37-C2DC-1CF5-92028E221DC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E454207-5292-F67D-F1D9-77908D0A4EF3}"/>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D0EF65F-A56E-C084-CC7D-3EB58A250B0B}"/>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32D8A6A1-E722-A049-C7FE-70204C505B6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C20EB28-E81D-1644-ED55-F1BB1DA92ECD}"/>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1174002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CD601F-F8EE-15E0-CD48-E5ABD8DB149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8F4C082-26B8-C204-9C75-D4A644237A57}"/>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13DC91A-9207-CBAC-B843-61F864198CE1}"/>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F91DF2CC-6599-2E5E-1B17-D572CBCF1F1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8646746-16E8-B22E-B3F2-1E06F93ED881}"/>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1979251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B06C67-3509-D9A3-3D06-D3A63A7A11B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22E7108F-4BDC-BE74-6078-E85AAA5854C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D7D05CD-3854-C129-5AE4-0651EDB8EAC5}"/>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A1973E8B-66C8-ED66-D6DA-5A276204793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4E3A7EE-0A8C-4A3F-974D-B1B4A5F5A21F}"/>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2746615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6D5F3C-70FC-DF7F-F9FD-D9A626DE703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F051856-0238-F3CC-0DEB-989E7BF16CDA}"/>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B29F3D4-76EB-C03A-7179-815264409FF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F1D32C0-6243-5607-4B51-3815A3EBA957}"/>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6" name="Segnaposto piè di pagina 5">
            <a:extLst>
              <a:ext uri="{FF2B5EF4-FFF2-40B4-BE49-F238E27FC236}">
                <a16:creationId xmlns:a16="http://schemas.microsoft.com/office/drawing/2014/main" id="{7BAEDAD2-9324-DF90-0058-84960AFD2D4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A159454-0C9A-A104-3C34-A839018B7749}"/>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2201549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3FC331C-6017-EC6B-592A-7F9F1C75A286}"/>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D925FA5B-E2AB-EDFB-0C97-79320A28A7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2F4C69E-BD53-F4C5-9887-A7ABC333E7B2}"/>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E3C434D4-2FB7-22BC-B9C0-76BC5CC897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BD2269ED-F8D8-C51A-1451-208B7D3304CA}"/>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9D60D237-9E66-4619-33E4-D464D19E4110}"/>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8" name="Segnaposto piè di pagina 7">
            <a:extLst>
              <a:ext uri="{FF2B5EF4-FFF2-40B4-BE49-F238E27FC236}">
                <a16:creationId xmlns:a16="http://schemas.microsoft.com/office/drawing/2014/main" id="{A4F6D3EE-A4A2-1776-A680-16400FC72F44}"/>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19376B14-8153-54C6-4AD8-5EF42DF2DF77}"/>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90839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B257CCD-D501-92EF-5704-AFFFC92F2105}"/>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9D2A5B90-9876-B3AE-AF56-B82C05BEF286}"/>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4" name="Segnaposto piè di pagina 3">
            <a:extLst>
              <a:ext uri="{FF2B5EF4-FFF2-40B4-BE49-F238E27FC236}">
                <a16:creationId xmlns:a16="http://schemas.microsoft.com/office/drawing/2014/main" id="{6CF16D87-B3C8-401E-C52F-BD52DCD0B819}"/>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ACB28948-A3B9-FD9F-9EA2-A98B4BB8F76A}"/>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126531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83A921EA-EAED-84D7-7753-33AAB1B41537}"/>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3" name="Segnaposto piè di pagina 2">
            <a:extLst>
              <a:ext uri="{FF2B5EF4-FFF2-40B4-BE49-F238E27FC236}">
                <a16:creationId xmlns:a16="http://schemas.microsoft.com/office/drawing/2014/main" id="{658C178E-C712-6EDC-4B07-A6D0692E6DC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98055F4E-6B99-04AF-765D-8C5504365181}"/>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1670846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FD0928-C552-A63C-6D46-3AB202FF72F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3658F25-CAD7-2E14-595B-E0642F5E9A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22FEA894-0ADD-7C08-F5CE-42A24D41D7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77AA052-9A5B-0AEC-CBC3-269EE1C4DB8F}"/>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6" name="Segnaposto piè di pagina 5">
            <a:extLst>
              <a:ext uri="{FF2B5EF4-FFF2-40B4-BE49-F238E27FC236}">
                <a16:creationId xmlns:a16="http://schemas.microsoft.com/office/drawing/2014/main" id="{B0496C3C-7CC0-1ADF-87C3-A5E84DEC465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B38F7D3-E281-854A-9765-943B924A1390}"/>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341045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EEA1A6-27CB-366F-A45A-27E9BB724983}"/>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1ED3F977-CEB5-391E-44B2-936CA1F314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7AA1007-DF77-52F3-FCD1-19BE73133B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D74E45E-28D3-0F94-4268-62A4FED0AEAE}"/>
              </a:ext>
            </a:extLst>
          </p:cNvPr>
          <p:cNvSpPr>
            <a:spLocks noGrp="1"/>
          </p:cNvSpPr>
          <p:nvPr>
            <p:ph type="dt" sz="half" idx="10"/>
          </p:nvPr>
        </p:nvSpPr>
        <p:spPr/>
        <p:txBody>
          <a:bodyPr/>
          <a:lstStyle/>
          <a:p>
            <a:fld id="{79CE991F-F977-4B64-841F-0726F0CF523E}" type="datetimeFigureOut">
              <a:rPr lang="it-IT" smtClean="0"/>
              <a:t>05/03/2026</a:t>
            </a:fld>
            <a:endParaRPr lang="it-IT"/>
          </a:p>
        </p:txBody>
      </p:sp>
      <p:sp>
        <p:nvSpPr>
          <p:cNvPr id="6" name="Segnaposto piè di pagina 5">
            <a:extLst>
              <a:ext uri="{FF2B5EF4-FFF2-40B4-BE49-F238E27FC236}">
                <a16:creationId xmlns:a16="http://schemas.microsoft.com/office/drawing/2014/main" id="{32ACF499-ACD2-76E3-13A8-E474BADDA45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F2B4525-0CEF-6315-E473-67DAF3725050}"/>
              </a:ext>
            </a:extLst>
          </p:cNvPr>
          <p:cNvSpPr>
            <a:spLocks noGrp="1"/>
          </p:cNvSpPr>
          <p:nvPr>
            <p:ph type="sldNum" sz="quarter" idx="12"/>
          </p:nvPr>
        </p:nvSpPr>
        <p:spPr/>
        <p:txBody>
          <a:bodyPr/>
          <a:lstStyle/>
          <a:p>
            <a:fld id="{8A3B83B6-E679-4F9C-A598-234C4A8D62B6}" type="slidenum">
              <a:rPr lang="it-IT" smtClean="0"/>
              <a:t>‹N›</a:t>
            </a:fld>
            <a:endParaRPr lang="it-IT"/>
          </a:p>
        </p:txBody>
      </p:sp>
    </p:spTree>
    <p:extLst>
      <p:ext uri="{BB962C8B-B14F-4D97-AF65-F5344CB8AC3E}">
        <p14:creationId xmlns:p14="http://schemas.microsoft.com/office/powerpoint/2010/main" val="1886067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3FDBAED-8305-2C98-98E1-63B6A2614F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108EE58B-12F5-5DD2-8CEE-E6EBB9B14C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5011522-FDF5-0D1A-2CEE-115EC0AEFC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CE991F-F977-4B64-841F-0726F0CF523E}" type="datetimeFigureOut">
              <a:rPr lang="it-IT" smtClean="0"/>
              <a:t>05/03/2026</a:t>
            </a:fld>
            <a:endParaRPr lang="it-IT"/>
          </a:p>
        </p:txBody>
      </p:sp>
      <p:sp>
        <p:nvSpPr>
          <p:cNvPr id="5" name="Segnaposto piè di pagina 4">
            <a:extLst>
              <a:ext uri="{FF2B5EF4-FFF2-40B4-BE49-F238E27FC236}">
                <a16:creationId xmlns:a16="http://schemas.microsoft.com/office/drawing/2014/main" id="{67D89027-7D63-0A35-2D2C-FD189D3849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25E1E588-0221-0CEE-221C-18BD2F5F21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3B83B6-E679-4F9C-A598-234C4A8D62B6}" type="slidenum">
              <a:rPr lang="it-IT" smtClean="0"/>
              <a:t>‹N›</a:t>
            </a:fld>
            <a:endParaRPr lang="it-IT"/>
          </a:p>
        </p:txBody>
      </p:sp>
    </p:spTree>
    <p:extLst>
      <p:ext uri="{BB962C8B-B14F-4D97-AF65-F5344CB8AC3E}">
        <p14:creationId xmlns:p14="http://schemas.microsoft.com/office/powerpoint/2010/main" val="19094356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5.sv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0.sv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microsoft.com/office/2007/relationships/hdphoto" Target="../media/hdphoto3.wdp"/><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4.svg"/><Relationship Id="rId5" Type="http://schemas.openxmlformats.org/officeDocument/2006/relationships/image" Target="../media/image39.png"/><Relationship Id="rId10" Type="http://schemas.openxmlformats.org/officeDocument/2006/relationships/image" Target="../media/image43.png"/><Relationship Id="rId4" Type="http://schemas.openxmlformats.org/officeDocument/2006/relationships/image" Target="../media/image38.png"/><Relationship Id="rId9" Type="http://schemas.openxmlformats.org/officeDocument/2006/relationships/image" Target="../media/image42.sv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4.sv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2.sv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1.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blackrock.com/" TargetMode="External"/><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hyperlink" Target="http://www.ilpiacenza.it/" TargetMode="External"/><Relationship Id="rId4" Type="http://schemas.openxmlformats.org/officeDocument/2006/relationships/hyperlink" Target="http://www.consob.it/"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png"/><Relationship Id="rId7" Type="http://schemas.openxmlformats.org/officeDocument/2006/relationships/slide" Target="slide10.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0.png"/><Relationship Id="rId10" Type="http://schemas.openxmlformats.org/officeDocument/2006/relationships/image" Target="../media/image180.png"/><Relationship Id="rId4" Type="http://schemas.openxmlformats.org/officeDocument/2006/relationships/slide" Target="slide8.xml"/><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4" name="Picture 4" descr="Grafici e diagrammi colorati">
            <a:extLst>
              <a:ext uri="{FF2B5EF4-FFF2-40B4-BE49-F238E27FC236}">
                <a16:creationId xmlns:a16="http://schemas.microsoft.com/office/drawing/2014/main" id="{F22AF90B-079E-B290-3F3A-DB6B2F882B34}"/>
              </a:ext>
            </a:extLst>
          </p:cNvPr>
          <p:cNvPicPr>
            <a:picLocks noChangeAspect="1"/>
          </p:cNvPicPr>
          <p:nvPr/>
        </p:nvPicPr>
        <p:blipFill rotWithShape="1">
          <a:blip r:embed="rId2">
            <a:alphaModFix amt="50000"/>
          </a:blip>
          <a:srcRect b="15730"/>
          <a:stretch/>
        </p:blipFill>
        <p:spPr>
          <a:xfrm>
            <a:off x="20" y="0"/>
            <a:ext cx="12191980" cy="6857999"/>
          </a:xfrm>
          <a:prstGeom prst="rect">
            <a:avLst/>
          </a:prstGeom>
        </p:spPr>
      </p:pic>
      <p:sp>
        <p:nvSpPr>
          <p:cNvPr id="4" name="Rettangolo 3">
            <a:extLst>
              <a:ext uri="{FF2B5EF4-FFF2-40B4-BE49-F238E27FC236}">
                <a16:creationId xmlns:a16="http://schemas.microsoft.com/office/drawing/2014/main" id="{E009469E-DF60-CB50-DB53-601F0C4A9DD0}"/>
              </a:ext>
            </a:extLst>
          </p:cNvPr>
          <p:cNvSpPr/>
          <p:nvPr/>
        </p:nvSpPr>
        <p:spPr>
          <a:xfrm>
            <a:off x="1524000" y="2221992"/>
            <a:ext cx="9144000" cy="2624328"/>
          </a:xfrm>
          <a:prstGeom prst="rect">
            <a:avLst/>
          </a:prstGeom>
          <a:solidFill>
            <a:schemeClr val="bg1">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Sottotitolo 5">
            <a:extLst>
              <a:ext uri="{FF2B5EF4-FFF2-40B4-BE49-F238E27FC236}">
                <a16:creationId xmlns:a16="http://schemas.microsoft.com/office/drawing/2014/main" id="{C619557E-4E10-FF97-1398-1DA294841768}"/>
              </a:ext>
            </a:extLst>
          </p:cNvPr>
          <p:cNvSpPr>
            <a:spLocks noGrp="1"/>
          </p:cNvSpPr>
          <p:nvPr>
            <p:ph type="subTitle" idx="1"/>
          </p:nvPr>
        </p:nvSpPr>
        <p:spPr>
          <a:xfrm>
            <a:off x="1524000" y="4237545"/>
            <a:ext cx="9144000" cy="1655762"/>
          </a:xfrm>
        </p:spPr>
        <p:txBody>
          <a:bodyPr>
            <a:normAutofit/>
          </a:bodyPr>
          <a:lstStyle/>
          <a:p>
            <a:r>
              <a:rPr lang="it-IT" dirty="0"/>
              <a:t>Tommaso Casali, Liceo M. Gioia.</a:t>
            </a:r>
          </a:p>
        </p:txBody>
      </p:sp>
      <p:sp>
        <p:nvSpPr>
          <p:cNvPr id="8" name="Titolo 7">
            <a:extLst>
              <a:ext uri="{FF2B5EF4-FFF2-40B4-BE49-F238E27FC236}">
                <a16:creationId xmlns:a16="http://schemas.microsoft.com/office/drawing/2014/main" id="{8BA07F3D-3BC2-2FA2-D7B1-39D3C062FFB6}"/>
              </a:ext>
            </a:extLst>
          </p:cNvPr>
          <p:cNvSpPr>
            <a:spLocks noGrp="1"/>
          </p:cNvSpPr>
          <p:nvPr>
            <p:ph type="ctrTitle"/>
          </p:nvPr>
        </p:nvSpPr>
        <p:spPr>
          <a:xfrm>
            <a:off x="1524000" y="3364293"/>
            <a:ext cx="9144000" cy="392927"/>
          </a:xfrm>
        </p:spPr>
        <p:txBody>
          <a:bodyPr>
            <a:noAutofit/>
          </a:bodyPr>
          <a:lstStyle/>
          <a:p>
            <a:r>
              <a:rPr lang="it-IT" sz="2800" b="1" dirty="0">
                <a:latin typeface="ADLaM Display" panose="02010000000000000000" pitchFamily="2" charset="0"/>
                <a:ea typeface="ADLaM Display" panose="02010000000000000000" pitchFamily="2" charset="0"/>
                <a:cs typeface="ADLaM Display" panose="02010000000000000000" pitchFamily="2" charset="0"/>
              </a:rPr>
              <a:t>L’investitore come mappa</a:t>
            </a:r>
          </a:p>
        </p:txBody>
      </p:sp>
      <p:sp>
        <p:nvSpPr>
          <p:cNvPr id="2" name="CasellaDiTesto 1">
            <a:extLst>
              <a:ext uri="{FF2B5EF4-FFF2-40B4-BE49-F238E27FC236}">
                <a16:creationId xmlns:a16="http://schemas.microsoft.com/office/drawing/2014/main" id="{CB4B6BCB-8F55-C831-AAB3-2284B0593842}"/>
              </a:ext>
            </a:extLst>
          </p:cNvPr>
          <p:cNvSpPr txBox="1"/>
          <p:nvPr/>
        </p:nvSpPr>
        <p:spPr>
          <a:xfrm>
            <a:off x="1708404" y="2441856"/>
            <a:ext cx="8775192" cy="830997"/>
          </a:xfrm>
          <a:prstGeom prst="rect">
            <a:avLst/>
          </a:prstGeom>
          <a:noFill/>
        </p:spPr>
        <p:txBody>
          <a:bodyPr wrap="square" rtlCol="0">
            <a:spAutoFit/>
          </a:bodyPr>
          <a:lstStyle/>
          <a:p>
            <a:r>
              <a:rPr lang="it-IT" sz="4800" dirty="0">
                <a:latin typeface="ADLaM Display" panose="02010000000000000000" pitchFamily="2" charset="0"/>
                <a:ea typeface="ADLaM Display" panose="02010000000000000000" pitchFamily="2" charset="0"/>
                <a:cs typeface="ADLaM Display" panose="02010000000000000000" pitchFamily="2" charset="0"/>
              </a:rPr>
              <a:t>Le vie complesse del mercato</a:t>
            </a:r>
          </a:p>
        </p:txBody>
      </p:sp>
    </p:spTree>
    <p:extLst>
      <p:ext uri="{BB962C8B-B14F-4D97-AF65-F5344CB8AC3E}">
        <p14:creationId xmlns:p14="http://schemas.microsoft.com/office/powerpoint/2010/main" val="19370920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7" name="Connettore 6">
            <a:extLst>
              <a:ext uri="{FF2B5EF4-FFF2-40B4-BE49-F238E27FC236}">
                <a16:creationId xmlns:a16="http://schemas.microsoft.com/office/drawing/2014/main" id="{EE114685-D900-DADA-9D9E-DE9F71BDB7A3}"/>
              </a:ext>
            </a:extLst>
          </p:cNvPr>
          <p:cNvSpPr/>
          <p:nvPr/>
        </p:nvSpPr>
        <p:spPr>
          <a:xfrm>
            <a:off x="3194304" y="582168"/>
            <a:ext cx="5803392" cy="5803392"/>
          </a:xfrm>
          <a:prstGeom prst="flowChartConnector">
            <a:avLst/>
          </a:prstGeom>
          <a:solidFill>
            <a:srgbClr val="070605">
              <a:alpha val="40000"/>
            </a:srgb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CasellaDiTesto 5">
            <a:extLst>
              <a:ext uri="{FF2B5EF4-FFF2-40B4-BE49-F238E27FC236}">
                <a16:creationId xmlns:a16="http://schemas.microsoft.com/office/drawing/2014/main" id="{D832430C-C9F9-0453-04FC-30D96F4DFD8D}"/>
              </a:ext>
            </a:extLst>
          </p:cNvPr>
          <p:cNvSpPr txBox="1"/>
          <p:nvPr/>
        </p:nvSpPr>
        <p:spPr>
          <a:xfrm>
            <a:off x="3279648" y="3649063"/>
            <a:ext cx="5718048"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3600" dirty="0">
                <a:solidFill>
                  <a:prstClr val="white"/>
                </a:solidFill>
                <a:latin typeface="ADLaM Display" panose="02010000000000000000" pitchFamily="2" charset="0"/>
                <a:ea typeface="ADLaM Display" panose="02010000000000000000" pitchFamily="2" charset="0"/>
                <a:cs typeface="ADLaM Display" panose="02010000000000000000" pitchFamily="2" charset="0"/>
              </a:rPr>
              <a:t>OPERATORI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3600" dirty="0">
                <a:solidFill>
                  <a:prstClr val="white"/>
                </a:solidFill>
                <a:latin typeface="ADLaM Display" panose="02010000000000000000" pitchFamily="2" charset="0"/>
                <a:ea typeface="ADLaM Display" panose="02010000000000000000" pitchFamily="2" charset="0"/>
                <a:cs typeface="ADLaM Display" panose="02010000000000000000" pitchFamily="2" charset="0"/>
              </a:rPr>
              <a:t>E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3600" dirty="0">
                <a:solidFill>
                  <a:prstClr val="white"/>
                </a:solidFill>
                <a:latin typeface="ADLaM Display" panose="02010000000000000000" pitchFamily="2" charset="0"/>
                <a:ea typeface="ADLaM Display" panose="02010000000000000000" pitchFamily="2" charset="0"/>
                <a:cs typeface="ADLaM Display" panose="02010000000000000000" pitchFamily="2" charset="0"/>
              </a:rPr>
              <a:t>INTERMEDIARI</a:t>
            </a:r>
            <a:endParaRPr kumimoji="0" lang="it-IT" sz="3600" b="0" i="0" u="none" strike="noStrike" kern="1200" cap="none" spc="0" normalizeH="0" baseline="0" noProof="0" dirty="0">
              <a:ln>
                <a:noFill/>
              </a:ln>
              <a:solidFill>
                <a:prstClr val="white"/>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pic>
        <p:nvPicPr>
          <p:cNvPr id="3" name="Elemento grafico 2" descr="Grafico a barre con andamento ascendente con riempimento a tinta unita">
            <a:extLst>
              <a:ext uri="{FF2B5EF4-FFF2-40B4-BE49-F238E27FC236}">
                <a16:creationId xmlns:a16="http://schemas.microsoft.com/office/drawing/2014/main" id="{1C227503-007B-57E8-8326-56EA053995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78814" y="1414691"/>
            <a:ext cx="2234372" cy="2234372"/>
          </a:xfrm>
          <a:prstGeom prst="rect">
            <a:avLst/>
          </a:prstGeom>
        </p:spPr>
      </p:pic>
    </p:spTree>
    <p:extLst>
      <p:ext uri="{BB962C8B-B14F-4D97-AF65-F5344CB8AC3E}">
        <p14:creationId xmlns:p14="http://schemas.microsoft.com/office/powerpoint/2010/main" val="41977713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1026" name="Picture 2" descr="Cyberspace wallpapers, Technology, HQ Cyberspace pictures | 4K ...">
            <a:extLst>
              <a:ext uri="{FF2B5EF4-FFF2-40B4-BE49-F238E27FC236}">
                <a16:creationId xmlns:a16="http://schemas.microsoft.com/office/drawing/2014/main" id="{A9BAE8D1-FB5E-223B-10DA-BED2A25F6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18" y="-1039761"/>
            <a:ext cx="12636418" cy="7897761"/>
          </a:xfrm>
          <a:prstGeom prst="rect">
            <a:avLst/>
          </a:prstGeom>
          <a:noFill/>
          <a:extLst>
            <a:ext uri="{909E8E84-426E-40DD-AFC4-6F175D3DCCD1}">
              <a14:hiddenFill xmlns:a14="http://schemas.microsoft.com/office/drawing/2010/main">
                <a:solidFill>
                  <a:srgbClr val="FFFFFF"/>
                </a:solidFill>
              </a14:hiddenFill>
            </a:ext>
          </a:extLst>
        </p:spPr>
      </p:pic>
      <p:sp>
        <p:nvSpPr>
          <p:cNvPr id="4" name="Connettore 3">
            <a:extLst>
              <a:ext uri="{FF2B5EF4-FFF2-40B4-BE49-F238E27FC236}">
                <a16:creationId xmlns:a16="http://schemas.microsoft.com/office/drawing/2014/main" id="{61AC018D-1947-AAA4-BA34-46B1BB5AAF3E}"/>
              </a:ext>
            </a:extLst>
          </p:cNvPr>
          <p:cNvSpPr/>
          <p:nvPr/>
        </p:nvSpPr>
        <p:spPr>
          <a:xfrm>
            <a:off x="-1702420" y="-4314556"/>
            <a:ext cx="15596840" cy="15596840"/>
          </a:xfrm>
          <a:prstGeom prst="flowChartConnector">
            <a:avLst/>
          </a:prstGeom>
          <a:no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CasellaDiTesto 4">
            <a:extLst>
              <a:ext uri="{FF2B5EF4-FFF2-40B4-BE49-F238E27FC236}">
                <a16:creationId xmlns:a16="http://schemas.microsoft.com/office/drawing/2014/main" id="{3F9D95DC-C426-B009-ED77-02EEE2DA1F8F}"/>
              </a:ext>
            </a:extLst>
          </p:cNvPr>
          <p:cNvSpPr txBox="1"/>
          <p:nvPr/>
        </p:nvSpPr>
        <p:spPr>
          <a:xfrm>
            <a:off x="918363" y="1291426"/>
            <a:ext cx="11768666" cy="1015663"/>
          </a:xfrm>
          <a:prstGeom prst="rect">
            <a:avLst/>
          </a:prstGeom>
          <a:noFill/>
          <a:effectLst>
            <a:outerShdw blurRad="50800" dist="38100" dir="16200000"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6000" b="0" i="0" u="none" strike="noStrike" kern="1200" cap="none" spc="0" normalizeH="0" baseline="0" noProof="0" dirty="0">
                <a:ln>
                  <a:noFill/>
                </a:ln>
                <a:solidFill>
                  <a:prstClr val="white"/>
                </a:solidFill>
                <a:effectLst/>
                <a:uLnTx/>
                <a:uFillTx/>
                <a:latin typeface="ADLaM Display" panose="02010000000000000000" pitchFamily="2" charset="0"/>
                <a:ea typeface="ADLaM Display" panose="02010000000000000000" pitchFamily="2" charset="0"/>
                <a:cs typeface="ADLaM Display" panose="02010000000000000000" pitchFamily="2" charset="0"/>
              </a:rPr>
              <a:t>OPERATORI E INTERMEDIARI</a:t>
            </a:r>
          </a:p>
        </p:txBody>
      </p:sp>
      <p:pic>
        <p:nvPicPr>
          <p:cNvPr id="7" name="Elemento grafico 6" descr="Grafico a barre con andamento ascendente con riempimento a tinta unita">
            <a:extLst>
              <a:ext uri="{FF2B5EF4-FFF2-40B4-BE49-F238E27FC236}">
                <a16:creationId xmlns:a16="http://schemas.microsoft.com/office/drawing/2014/main" id="{1025F9D8-9EB1-EE61-DC46-CCAAEC73C0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80706" y="71322"/>
            <a:ext cx="1421990" cy="1421990"/>
          </a:xfrm>
          <a:prstGeom prst="rect">
            <a:avLst/>
          </a:prstGeom>
          <a:effectLst>
            <a:outerShdw blurRad="50800" dist="38100" dir="16200000" rotWithShape="0">
              <a:prstClr val="black">
                <a:alpha val="40000"/>
              </a:prstClr>
            </a:outerShdw>
          </a:effectLst>
        </p:spPr>
      </p:pic>
      <p:sp>
        <p:nvSpPr>
          <p:cNvPr id="10" name="Rettangolo con angoli arrotondati 9">
            <a:extLst>
              <a:ext uri="{FF2B5EF4-FFF2-40B4-BE49-F238E27FC236}">
                <a16:creationId xmlns:a16="http://schemas.microsoft.com/office/drawing/2014/main" id="{9E3CFD71-9F6A-8BB5-0322-6BA18B3C38D4}"/>
              </a:ext>
            </a:extLst>
          </p:cNvPr>
          <p:cNvSpPr/>
          <p:nvPr/>
        </p:nvSpPr>
        <p:spPr>
          <a:xfrm>
            <a:off x="247513" y="2451437"/>
            <a:ext cx="5520267" cy="3234267"/>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a:extLst>
              <a:ext uri="{FF2B5EF4-FFF2-40B4-BE49-F238E27FC236}">
                <a16:creationId xmlns:a16="http://schemas.microsoft.com/office/drawing/2014/main" id="{86AEBC07-C18F-2887-7420-C7B8C54071D7}"/>
              </a:ext>
            </a:extLst>
          </p:cNvPr>
          <p:cNvSpPr txBox="1"/>
          <p:nvPr/>
        </p:nvSpPr>
        <p:spPr>
          <a:xfrm>
            <a:off x="524933" y="2775772"/>
            <a:ext cx="4368800" cy="2031325"/>
          </a:xfrm>
          <a:prstGeom prst="rect">
            <a:avLst/>
          </a:prstGeom>
          <a:noFill/>
        </p:spPr>
        <p:txBody>
          <a:bodyPr wrap="square" rtlCol="0">
            <a:spAutoFit/>
          </a:bodyPr>
          <a:lstStyle/>
          <a:p>
            <a:r>
              <a:rPr lang="it-IT" dirty="0">
                <a:solidFill>
                  <a:schemeClr val="bg1"/>
                </a:solidFill>
              </a:rPr>
              <a:t>OPERATORI FINANZIARI</a:t>
            </a:r>
          </a:p>
          <a:p>
            <a:r>
              <a:rPr lang="it-IT" dirty="0">
                <a:solidFill>
                  <a:schemeClr val="bg1"/>
                </a:solidFill>
              </a:rPr>
              <a:t>- Sono soggetti che operano nei mercati finanziari per proprio conto o per conto di terzi</a:t>
            </a:r>
          </a:p>
          <a:p>
            <a:r>
              <a:rPr lang="it-IT" dirty="0">
                <a:solidFill>
                  <a:schemeClr val="bg1"/>
                </a:solidFill>
              </a:rPr>
              <a:t>- Negoziano direttamente nel mercato </a:t>
            </a:r>
          </a:p>
          <a:p>
            <a:r>
              <a:rPr lang="it-IT" dirty="0">
                <a:solidFill>
                  <a:schemeClr val="bg1"/>
                </a:solidFill>
              </a:rPr>
              <a:t>- Possono essere trader, gestori di fondi, investitori istituzionali o singoli individui</a:t>
            </a:r>
          </a:p>
        </p:txBody>
      </p:sp>
      <p:pic>
        <p:nvPicPr>
          <p:cNvPr id="14" name="Immagine 13">
            <a:extLst>
              <a:ext uri="{FF2B5EF4-FFF2-40B4-BE49-F238E27FC236}">
                <a16:creationId xmlns:a16="http://schemas.microsoft.com/office/drawing/2014/main" id="{3AA4F1D3-AF56-8E50-F491-F84EBD42154B}"/>
              </a:ext>
            </a:extLst>
          </p:cNvPr>
          <p:cNvPicPr>
            <a:picLocks noChangeAspect="1"/>
          </p:cNvPicPr>
          <p:nvPr/>
        </p:nvPicPr>
        <p:blipFill>
          <a:blip r:embed="rId6"/>
          <a:stretch>
            <a:fillRect/>
          </a:stretch>
        </p:blipFill>
        <p:spPr>
          <a:xfrm>
            <a:off x="6217288" y="2451437"/>
            <a:ext cx="5535648" cy="3255546"/>
          </a:xfrm>
          <a:prstGeom prst="rect">
            <a:avLst/>
          </a:prstGeom>
        </p:spPr>
      </p:pic>
      <p:sp>
        <p:nvSpPr>
          <p:cNvPr id="12" name="CasellaDiTesto 11">
            <a:extLst>
              <a:ext uri="{FF2B5EF4-FFF2-40B4-BE49-F238E27FC236}">
                <a16:creationId xmlns:a16="http://schemas.microsoft.com/office/drawing/2014/main" id="{2BCA888E-C68F-C762-08C2-3E37B7C1E95E}"/>
              </a:ext>
            </a:extLst>
          </p:cNvPr>
          <p:cNvSpPr txBox="1"/>
          <p:nvPr/>
        </p:nvSpPr>
        <p:spPr>
          <a:xfrm>
            <a:off x="6456822" y="2775772"/>
            <a:ext cx="4809067" cy="2308324"/>
          </a:xfrm>
          <a:prstGeom prst="rect">
            <a:avLst/>
          </a:prstGeom>
          <a:noFill/>
        </p:spPr>
        <p:txBody>
          <a:bodyPr wrap="square" rtlCol="0">
            <a:spAutoFit/>
          </a:bodyPr>
          <a:lstStyle/>
          <a:p>
            <a:r>
              <a:rPr lang="it-IT" dirty="0">
                <a:solidFill>
                  <a:schemeClr val="bg1"/>
                </a:solidFill>
              </a:rPr>
              <a:t>INTERMEDIARI FINANZIARI</a:t>
            </a:r>
          </a:p>
          <a:p>
            <a:r>
              <a:rPr lang="it-IT" dirty="0">
                <a:solidFill>
                  <a:schemeClr val="bg1"/>
                </a:solidFill>
              </a:rPr>
              <a:t>- Agiscono come ponte tra investitori e mercati finanziari</a:t>
            </a:r>
          </a:p>
          <a:p>
            <a:r>
              <a:rPr lang="it-IT" dirty="0">
                <a:solidFill>
                  <a:schemeClr val="bg1"/>
                </a:solidFill>
              </a:rPr>
              <a:t>Possono essere:</a:t>
            </a:r>
          </a:p>
          <a:p>
            <a:r>
              <a:rPr lang="it-IT" dirty="0">
                <a:solidFill>
                  <a:schemeClr val="bg1"/>
                </a:solidFill>
              </a:rPr>
              <a:t>- Banche</a:t>
            </a:r>
          </a:p>
          <a:p>
            <a:r>
              <a:rPr lang="it-IT" dirty="0">
                <a:solidFill>
                  <a:schemeClr val="bg1"/>
                </a:solidFill>
              </a:rPr>
              <a:t>- SGR, SICAV e SICAF</a:t>
            </a:r>
          </a:p>
          <a:p>
            <a:r>
              <a:rPr lang="it-IT" dirty="0">
                <a:solidFill>
                  <a:schemeClr val="bg1"/>
                </a:solidFill>
              </a:rPr>
              <a:t>- Assicurazioni</a:t>
            </a:r>
          </a:p>
          <a:p>
            <a:r>
              <a:rPr lang="it-IT" dirty="0">
                <a:solidFill>
                  <a:schemeClr val="bg1"/>
                </a:solidFill>
              </a:rPr>
              <a:t>- Fornitori di servizi Crowdfunding</a:t>
            </a:r>
          </a:p>
        </p:txBody>
      </p:sp>
    </p:spTree>
    <p:extLst>
      <p:ext uri="{BB962C8B-B14F-4D97-AF65-F5344CB8AC3E}">
        <p14:creationId xmlns:p14="http://schemas.microsoft.com/office/powerpoint/2010/main" val="3797969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7" name="Connettore 6">
            <a:extLst>
              <a:ext uri="{FF2B5EF4-FFF2-40B4-BE49-F238E27FC236}">
                <a16:creationId xmlns:a16="http://schemas.microsoft.com/office/drawing/2014/main" id="{EE114685-D900-DADA-9D9E-DE9F71BDB7A3}"/>
              </a:ext>
            </a:extLst>
          </p:cNvPr>
          <p:cNvSpPr/>
          <p:nvPr/>
        </p:nvSpPr>
        <p:spPr>
          <a:xfrm>
            <a:off x="3194304" y="582168"/>
            <a:ext cx="5803392" cy="5803392"/>
          </a:xfrm>
          <a:prstGeom prst="flowChartConnector">
            <a:avLst/>
          </a:prstGeom>
          <a:solidFill>
            <a:srgbClr val="070605">
              <a:alpha val="40000"/>
            </a:srgb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CasellaDiTesto 5">
            <a:extLst>
              <a:ext uri="{FF2B5EF4-FFF2-40B4-BE49-F238E27FC236}">
                <a16:creationId xmlns:a16="http://schemas.microsoft.com/office/drawing/2014/main" id="{D832430C-C9F9-0453-04FC-30D96F4DFD8D}"/>
              </a:ext>
            </a:extLst>
          </p:cNvPr>
          <p:cNvSpPr txBox="1"/>
          <p:nvPr/>
        </p:nvSpPr>
        <p:spPr>
          <a:xfrm>
            <a:off x="3739557" y="3963148"/>
            <a:ext cx="571804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4800" dirty="0">
                <a:solidFill>
                  <a:prstClr val="white"/>
                </a:solidFill>
                <a:latin typeface="ADLaM Display" panose="02010000000000000000" pitchFamily="2" charset="0"/>
                <a:ea typeface="ADLaM Display" panose="02010000000000000000" pitchFamily="2" charset="0"/>
                <a:cs typeface="ADLaM Display" panose="02010000000000000000" pitchFamily="2" charset="0"/>
              </a:rPr>
              <a:t>CRIPTOVALUTE</a:t>
            </a:r>
            <a:endParaRPr kumimoji="0" lang="it-IT" sz="4800" b="0" i="0" u="none" strike="noStrike" kern="1200" cap="none" spc="0" normalizeH="0" baseline="0" noProof="0" dirty="0">
              <a:ln>
                <a:noFill/>
              </a:ln>
              <a:solidFill>
                <a:prstClr val="white"/>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pic>
        <p:nvPicPr>
          <p:cNvPr id="5" name="Elemento grafico 4" descr="Monete contorno">
            <a:extLst>
              <a:ext uri="{FF2B5EF4-FFF2-40B4-BE49-F238E27FC236}">
                <a16:creationId xmlns:a16="http://schemas.microsoft.com/office/drawing/2014/main" id="{BDA469E9-9689-5D97-6279-BFC228DFED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27601" y="1338482"/>
            <a:ext cx="2624666" cy="2624666"/>
          </a:xfrm>
          <a:prstGeom prst="rect">
            <a:avLst/>
          </a:prstGeom>
        </p:spPr>
      </p:pic>
    </p:spTree>
    <p:extLst>
      <p:ext uri="{BB962C8B-B14F-4D97-AF65-F5344CB8AC3E}">
        <p14:creationId xmlns:p14="http://schemas.microsoft.com/office/powerpoint/2010/main" val="7746016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9F788CDB-A677-60C9-9B30-EB249467AD8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4000"/>
                    </a14:imgEffect>
                  </a14:imgLayer>
                </a14:imgProps>
              </a:ext>
            </a:extLst>
          </a:blip>
          <a:srcRect t="7813" b="7813"/>
          <a:stretch/>
        </p:blipFill>
        <p:spPr>
          <a:xfrm>
            <a:off x="0" y="0"/>
            <a:ext cx="12192000" cy="6858000"/>
          </a:xfrm>
          <a:prstGeom prst="rect">
            <a:avLst/>
          </a:prstGeom>
        </p:spPr>
      </p:pic>
      <p:sp>
        <p:nvSpPr>
          <p:cNvPr id="4" name="Connettore 3">
            <a:extLst>
              <a:ext uri="{FF2B5EF4-FFF2-40B4-BE49-F238E27FC236}">
                <a16:creationId xmlns:a16="http://schemas.microsoft.com/office/drawing/2014/main" id="{61AC018D-1947-AAA4-BA34-46B1BB5AAF3E}"/>
              </a:ext>
            </a:extLst>
          </p:cNvPr>
          <p:cNvSpPr/>
          <p:nvPr/>
        </p:nvSpPr>
        <p:spPr>
          <a:xfrm>
            <a:off x="-1702420" y="-4314556"/>
            <a:ext cx="15596840" cy="15596840"/>
          </a:xfrm>
          <a:prstGeom prst="flowChartConnector">
            <a:avLst/>
          </a:prstGeom>
          <a:no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CasellaDiTesto 4">
            <a:extLst>
              <a:ext uri="{FF2B5EF4-FFF2-40B4-BE49-F238E27FC236}">
                <a16:creationId xmlns:a16="http://schemas.microsoft.com/office/drawing/2014/main" id="{3F9D95DC-C426-B009-ED77-02EEE2DA1F8F}"/>
              </a:ext>
            </a:extLst>
          </p:cNvPr>
          <p:cNvSpPr txBox="1"/>
          <p:nvPr/>
        </p:nvSpPr>
        <p:spPr>
          <a:xfrm>
            <a:off x="1142296" y="1291426"/>
            <a:ext cx="9907407" cy="1015663"/>
          </a:xfrm>
          <a:prstGeom prst="rect">
            <a:avLst/>
          </a:prstGeom>
          <a:noFill/>
          <a:effectLst>
            <a:outerShdw blurRad="50800" dist="38100" dir="16200000"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6000" b="0" i="0" u="none" strike="noStrike" kern="1200" cap="none" spc="0" normalizeH="0" baseline="0" noProof="0" dirty="0">
                <a:ln>
                  <a:noFill/>
                </a:ln>
                <a:solidFill>
                  <a:prstClr val="white"/>
                </a:solidFill>
                <a:effectLst/>
                <a:uLnTx/>
                <a:uFillTx/>
                <a:latin typeface="ADLaM Display" panose="02010000000000000000" pitchFamily="2" charset="0"/>
                <a:ea typeface="ADLaM Display" panose="02010000000000000000" pitchFamily="2" charset="0"/>
                <a:cs typeface="ADLaM Display" panose="02010000000000000000" pitchFamily="2" charset="0"/>
              </a:rPr>
              <a:t>CRIPTOVALUTE</a:t>
            </a:r>
          </a:p>
        </p:txBody>
      </p:sp>
      <p:pic>
        <p:nvPicPr>
          <p:cNvPr id="8" name="Elemento grafico 7" descr="Monete contorno">
            <a:extLst>
              <a:ext uri="{FF2B5EF4-FFF2-40B4-BE49-F238E27FC236}">
                <a16:creationId xmlns:a16="http://schemas.microsoft.com/office/drawing/2014/main" id="{BB49DE1A-62D0-D81D-A2B5-42C963FC40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80706" y="-7093"/>
            <a:ext cx="1528094" cy="1528094"/>
          </a:xfrm>
          <a:prstGeom prst="rect">
            <a:avLst/>
          </a:prstGeom>
          <a:effectLst>
            <a:outerShdw blurRad="50800" dist="38100" dir="16200000" rotWithShape="0">
              <a:prstClr val="black">
                <a:alpha val="40000"/>
              </a:prstClr>
            </a:outerShdw>
          </a:effectLst>
        </p:spPr>
      </p:pic>
      <p:sp>
        <p:nvSpPr>
          <p:cNvPr id="11" name="Rettangolo con angoli arrotondati 10">
            <a:extLst>
              <a:ext uri="{FF2B5EF4-FFF2-40B4-BE49-F238E27FC236}">
                <a16:creationId xmlns:a16="http://schemas.microsoft.com/office/drawing/2014/main" id="{EB2A3274-EEC0-3078-FE5A-3AD51FB24FB5}"/>
              </a:ext>
            </a:extLst>
          </p:cNvPr>
          <p:cNvSpPr/>
          <p:nvPr/>
        </p:nvSpPr>
        <p:spPr>
          <a:xfrm>
            <a:off x="2319867" y="2536663"/>
            <a:ext cx="7518400" cy="3796403"/>
          </a:xfrm>
          <a:prstGeom prst="roundRect">
            <a:avLst/>
          </a:prstGeom>
          <a:solidFill>
            <a:schemeClr val="tx1">
              <a:lumMod val="85000"/>
              <a:lumOff val="15000"/>
              <a:alpha val="76000"/>
            </a:scheme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a:extLst>
              <a:ext uri="{FF2B5EF4-FFF2-40B4-BE49-F238E27FC236}">
                <a16:creationId xmlns:a16="http://schemas.microsoft.com/office/drawing/2014/main" id="{4B4D3445-C4D7-9D4C-8A57-C33B4FBF4166}"/>
              </a:ext>
            </a:extLst>
          </p:cNvPr>
          <p:cNvSpPr txBox="1"/>
          <p:nvPr/>
        </p:nvSpPr>
        <p:spPr>
          <a:xfrm>
            <a:off x="2639142" y="2695926"/>
            <a:ext cx="6722533" cy="3477875"/>
          </a:xfrm>
          <a:prstGeom prst="rect">
            <a:avLst/>
          </a:prstGeom>
          <a:noFill/>
        </p:spPr>
        <p:txBody>
          <a:bodyPr wrap="square" rtlCol="0">
            <a:spAutoFit/>
          </a:bodyPr>
          <a:lstStyle/>
          <a:p>
            <a:r>
              <a:rPr lang="it-IT" sz="2000" dirty="0">
                <a:solidFill>
                  <a:schemeClr val="bg1"/>
                </a:solidFill>
              </a:rPr>
              <a:t>Le criptovalute sono forme di valuta digitale che utilizzano la crittografia per garantire sicurezza e controllare la creazione di nuove unità. Operano su una tecnologia chiamata blockchain, che è un registro pubblico e decentralizzato di tutte le transazioni. Le criptovalute possono essere utilizzate per acquistare beni e servizi online e, a differenza delle valute tradizionali, non sono controllate da governi o istituzioni finanziarie centrali. Inoltre, non avendo corso legale, possono essere accettate come metodo di pagamento solo in maniera volontaria da parte dei venditori.</a:t>
            </a:r>
          </a:p>
        </p:txBody>
      </p:sp>
    </p:spTree>
    <p:extLst>
      <p:ext uri="{BB962C8B-B14F-4D97-AF65-F5344CB8AC3E}">
        <p14:creationId xmlns:p14="http://schemas.microsoft.com/office/powerpoint/2010/main" val="32039913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9F788CDB-A677-60C9-9B30-EB249467AD8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4000"/>
                    </a14:imgEffect>
                  </a14:imgLayer>
                </a14:imgProps>
              </a:ext>
            </a:extLst>
          </a:blip>
          <a:srcRect t="7813" b="7813"/>
          <a:stretch/>
        </p:blipFill>
        <p:spPr>
          <a:xfrm>
            <a:off x="0" y="0"/>
            <a:ext cx="12192000" cy="6858000"/>
          </a:xfrm>
          <a:prstGeom prst="rect">
            <a:avLst/>
          </a:prstGeom>
        </p:spPr>
      </p:pic>
      <p:sp>
        <p:nvSpPr>
          <p:cNvPr id="4" name="Connettore 3">
            <a:extLst>
              <a:ext uri="{FF2B5EF4-FFF2-40B4-BE49-F238E27FC236}">
                <a16:creationId xmlns:a16="http://schemas.microsoft.com/office/drawing/2014/main" id="{61AC018D-1947-AAA4-BA34-46B1BB5AAF3E}"/>
              </a:ext>
            </a:extLst>
          </p:cNvPr>
          <p:cNvSpPr/>
          <p:nvPr/>
        </p:nvSpPr>
        <p:spPr>
          <a:xfrm>
            <a:off x="-1702420" y="-4314556"/>
            <a:ext cx="15596840" cy="15596840"/>
          </a:xfrm>
          <a:prstGeom prst="flowChartConnector">
            <a:avLst/>
          </a:prstGeom>
          <a:no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CasellaDiTesto 4">
            <a:extLst>
              <a:ext uri="{FF2B5EF4-FFF2-40B4-BE49-F238E27FC236}">
                <a16:creationId xmlns:a16="http://schemas.microsoft.com/office/drawing/2014/main" id="{3F9D95DC-C426-B009-ED77-02EEE2DA1F8F}"/>
              </a:ext>
            </a:extLst>
          </p:cNvPr>
          <p:cNvSpPr txBox="1"/>
          <p:nvPr/>
        </p:nvSpPr>
        <p:spPr>
          <a:xfrm>
            <a:off x="1142296" y="1291426"/>
            <a:ext cx="9907407" cy="1015663"/>
          </a:xfrm>
          <a:prstGeom prst="rect">
            <a:avLst/>
          </a:prstGeom>
          <a:noFill/>
          <a:effectLst>
            <a:outerShdw blurRad="50800" dist="38100" dir="16200000"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6000" b="0" i="0" u="none" strike="noStrike" kern="1200" cap="none" spc="0" normalizeH="0" baseline="0" noProof="0" dirty="0">
                <a:ln>
                  <a:noFill/>
                </a:ln>
                <a:solidFill>
                  <a:prstClr val="white"/>
                </a:solidFill>
                <a:effectLst/>
                <a:uLnTx/>
                <a:uFillTx/>
                <a:latin typeface="ADLaM Display" panose="02010000000000000000" pitchFamily="2" charset="0"/>
                <a:ea typeface="ADLaM Display" panose="02010000000000000000" pitchFamily="2" charset="0"/>
                <a:cs typeface="ADLaM Display" panose="02010000000000000000" pitchFamily="2" charset="0"/>
              </a:rPr>
              <a:t>CRIPTOVALUTE</a:t>
            </a:r>
          </a:p>
        </p:txBody>
      </p:sp>
      <p:pic>
        <p:nvPicPr>
          <p:cNvPr id="8" name="Elemento grafico 7" descr="Monete contorno">
            <a:extLst>
              <a:ext uri="{FF2B5EF4-FFF2-40B4-BE49-F238E27FC236}">
                <a16:creationId xmlns:a16="http://schemas.microsoft.com/office/drawing/2014/main" id="{BB49DE1A-62D0-D81D-A2B5-42C963FC40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80706" y="-7093"/>
            <a:ext cx="1528094" cy="1528094"/>
          </a:xfrm>
          <a:prstGeom prst="rect">
            <a:avLst/>
          </a:prstGeom>
          <a:effectLst>
            <a:outerShdw blurRad="50800" dist="38100" dir="16200000" rotWithShape="0">
              <a:prstClr val="black">
                <a:alpha val="40000"/>
              </a:prstClr>
            </a:outerShdw>
          </a:effectLst>
        </p:spPr>
      </p:pic>
      <p:sp>
        <p:nvSpPr>
          <p:cNvPr id="11" name="Rettangolo con angoli arrotondati 10">
            <a:extLst>
              <a:ext uri="{FF2B5EF4-FFF2-40B4-BE49-F238E27FC236}">
                <a16:creationId xmlns:a16="http://schemas.microsoft.com/office/drawing/2014/main" id="{EB2A3274-EEC0-3078-FE5A-3AD51FB24FB5}"/>
              </a:ext>
            </a:extLst>
          </p:cNvPr>
          <p:cNvSpPr/>
          <p:nvPr/>
        </p:nvSpPr>
        <p:spPr>
          <a:xfrm>
            <a:off x="2319867" y="2536663"/>
            <a:ext cx="7518400" cy="3796403"/>
          </a:xfrm>
          <a:prstGeom prst="roundRect">
            <a:avLst/>
          </a:prstGeom>
          <a:solidFill>
            <a:schemeClr val="tx1">
              <a:lumMod val="85000"/>
              <a:lumOff val="15000"/>
              <a:alpha val="76000"/>
            </a:scheme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a:extLst>
              <a:ext uri="{FF2B5EF4-FFF2-40B4-BE49-F238E27FC236}">
                <a16:creationId xmlns:a16="http://schemas.microsoft.com/office/drawing/2014/main" id="{ECBFDEE0-4178-EAE9-4A6C-10D35EBA99C4}"/>
              </a:ext>
            </a:extLst>
          </p:cNvPr>
          <p:cNvSpPr txBox="1"/>
          <p:nvPr/>
        </p:nvSpPr>
        <p:spPr>
          <a:xfrm>
            <a:off x="2598493" y="2942147"/>
            <a:ext cx="6722533" cy="2985433"/>
          </a:xfrm>
          <a:prstGeom prst="rect">
            <a:avLst/>
          </a:prstGeom>
          <a:noFill/>
        </p:spPr>
        <p:txBody>
          <a:bodyPr wrap="square" rtlCol="0">
            <a:spAutoFit/>
          </a:bodyPr>
          <a:lstStyle/>
          <a:p>
            <a:r>
              <a:rPr lang="it-IT" sz="2000" dirty="0">
                <a:solidFill>
                  <a:schemeClr val="bg1"/>
                </a:solidFill>
              </a:rPr>
              <a:t>DISCLAIMER!</a:t>
            </a:r>
          </a:p>
          <a:p>
            <a:endParaRPr lang="it-IT" sz="2000" dirty="0">
              <a:solidFill>
                <a:schemeClr val="bg1"/>
              </a:solidFill>
            </a:endParaRPr>
          </a:p>
          <a:p>
            <a:r>
              <a:rPr lang="it-IT" sz="2000" dirty="0">
                <a:solidFill>
                  <a:schemeClr val="bg1"/>
                </a:solidFill>
              </a:rPr>
              <a:t>Molti esperti di finanza non considerano le criptovalute come investimento a causa della mancata regolamentazione e la loro natura decentralizzata, oltre che per la sua volatilità.</a:t>
            </a:r>
          </a:p>
          <a:p>
            <a:endParaRPr lang="it-IT" sz="2000" dirty="0">
              <a:solidFill>
                <a:schemeClr val="bg1"/>
              </a:solidFill>
            </a:endParaRPr>
          </a:p>
          <a:p>
            <a:r>
              <a:rPr lang="it-IT" sz="1200" dirty="0">
                <a:solidFill>
                  <a:schemeClr val="bg1"/>
                </a:solidFill>
              </a:rPr>
              <a:t>«Un problema fondamentale del bitcoin e delle altre criptovalute è che richiedono di avere fiducia in un algoritmo di cui non sappiamo quasi nulla, una sorta di scatola nera piovuta dal cielo! Certo, ci si può fidare di chi ha programmato il sistema, ma nemmeno sappiamo chi sia…»</a:t>
            </a:r>
          </a:p>
          <a:p>
            <a:r>
              <a:rPr lang="it-IT" sz="1200" dirty="0">
                <a:solidFill>
                  <a:schemeClr val="bg1"/>
                </a:solidFill>
              </a:rPr>
              <a:t>                                                                                                                                                        Carlo Cottarelli, Chimere.</a:t>
            </a:r>
          </a:p>
        </p:txBody>
      </p:sp>
    </p:spTree>
    <p:extLst>
      <p:ext uri="{BB962C8B-B14F-4D97-AF65-F5344CB8AC3E}">
        <p14:creationId xmlns:p14="http://schemas.microsoft.com/office/powerpoint/2010/main" val="1823368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560D3332-8496-34FB-F0BF-F5FEC354F7E7}"/>
              </a:ext>
            </a:extLst>
          </p:cNvPr>
          <p:cNvPicPr>
            <a:picLocks noChangeAspect="1"/>
          </p:cNvPicPr>
          <p:nvPr/>
        </p:nvPicPr>
        <p:blipFill rotWithShape="1">
          <a:blip r:embed="rId3"/>
          <a:srcRect t="7813" b="7813"/>
          <a:stretch/>
        </p:blipFill>
        <p:spPr>
          <a:xfrm>
            <a:off x="-4754880" y="-919481"/>
            <a:ext cx="16946880" cy="8696961"/>
          </a:xfrm>
          <a:prstGeom prst="rect">
            <a:avLst/>
          </a:prstGeom>
        </p:spPr>
      </p:pic>
      <p:pic>
        <p:nvPicPr>
          <p:cNvPr id="25" name="Elemento grafico 24">
            <a:extLst>
              <a:ext uri="{FF2B5EF4-FFF2-40B4-BE49-F238E27FC236}">
                <a16:creationId xmlns:a16="http://schemas.microsoft.com/office/drawing/2014/main" id="{11F44EC4-8DB6-741B-5F35-29ED094469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4586" y="2458017"/>
            <a:ext cx="7116394" cy="5337296"/>
          </a:xfrm>
          <a:prstGeom prst="rect">
            <a:avLst/>
          </a:prstGeom>
        </p:spPr>
      </p:pic>
      <p:pic>
        <p:nvPicPr>
          <p:cNvPr id="2052" name="Picture 4" descr="Presentation Name at emaze Presentation">
            <a:extLst>
              <a:ext uri="{FF2B5EF4-FFF2-40B4-BE49-F238E27FC236}">
                <a16:creationId xmlns:a16="http://schemas.microsoft.com/office/drawing/2014/main" id="{6603DB3C-B063-06C0-2382-631A43CB5D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10980" y="1973294"/>
            <a:ext cx="2321296" cy="5611638"/>
          </a:xfrm>
          <a:prstGeom prst="rect">
            <a:avLst/>
          </a:prstGeom>
          <a:noFill/>
          <a:extLst>
            <a:ext uri="{909E8E84-426E-40DD-AFC4-6F175D3DCCD1}">
              <a14:hiddenFill xmlns:a14="http://schemas.microsoft.com/office/drawing/2010/main">
                <a:solidFill>
                  <a:srgbClr val="FFFFFF"/>
                </a:solidFill>
              </a14:hiddenFill>
            </a:ext>
          </a:extLst>
        </p:spPr>
      </p:pic>
      <p:sp>
        <p:nvSpPr>
          <p:cNvPr id="3" name="Fumetto: ovale 2">
            <a:extLst>
              <a:ext uri="{FF2B5EF4-FFF2-40B4-BE49-F238E27FC236}">
                <a16:creationId xmlns:a16="http://schemas.microsoft.com/office/drawing/2014/main" id="{7F4B5A27-48CC-2C65-6172-D9A1B91ADA33}"/>
              </a:ext>
            </a:extLst>
          </p:cNvPr>
          <p:cNvSpPr/>
          <p:nvPr/>
        </p:nvSpPr>
        <p:spPr>
          <a:xfrm>
            <a:off x="5022108" y="453098"/>
            <a:ext cx="3623733" cy="1686727"/>
          </a:xfrm>
          <a:prstGeom prst="wedgeEllipseCallout">
            <a:avLst/>
          </a:prstGeom>
          <a:solidFill>
            <a:schemeClr val="bg1">
              <a:lumMod val="65000"/>
              <a:alpha val="94000"/>
            </a:schemeClr>
          </a:solidFill>
          <a:scene3d>
            <a:camera prst="orthographicFront">
              <a:rot lat="0" lon="1079996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 name="CasellaDiTesto 3">
            <a:extLst>
              <a:ext uri="{FF2B5EF4-FFF2-40B4-BE49-F238E27FC236}">
                <a16:creationId xmlns:a16="http://schemas.microsoft.com/office/drawing/2014/main" id="{F5E9D472-1096-4FA3-77BA-CC061124941C}"/>
              </a:ext>
            </a:extLst>
          </p:cNvPr>
          <p:cNvSpPr txBox="1"/>
          <p:nvPr/>
        </p:nvSpPr>
        <p:spPr>
          <a:xfrm>
            <a:off x="5634558" y="798535"/>
            <a:ext cx="2709334" cy="1015663"/>
          </a:xfrm>
          <a:prstGeom prst="rect">
            <a:avLst/>
          </a:prstGeom>
          <a:noFill/>
        </p:spPr>
        <p:txBody>
          <a:bodyPr wrap="square" rtlCol="0">
            <a:spAutoFit/>
          </a:bodyPr>
          <a:lstStyle/>
          <a:p>
            <a:r>
              <a:rPr lang="it-IT" sz="2000" dirty="0">
                <a:solidFill>
                  <a:schemeClr val="bg1"/>
                </a:solidFill>
              </a:rPr>
              <a:t>Qual è il segreto per evitare di perdersi e sbagliare?</a:t>
            </a:r>
          </a:p>
        </p:txBody>
      </p:sp>
      <p:pic>
        <p:nvPicPr>
          <p:cNvPr id="5" name="Elemento grafico 4">
            <a:extLst>
              <a:ext uri="{FF2B5EF4-FFF2-40B4-BE49-F238E27FC236}">
                <a16:creationId xmlns:a16="http://schemas.microsoft.com/office/drawing/2014/main" id="{557C39F7-8657-BE33-B3F4-5DD2D207E14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09032" y="2275535"/>
            <a:ext cx="1609031" cy="4851380"/>
          </a:xfrm>
          <a:prstGeom prst="rect">
            <a:avLst/>
          </a:prstGeom>
        </p:spPr>
      </p:pic>
    </p:spTree>
    <p:extLst>
      <p:ext uri="{BB962C8B-B14F-4D97-AF65-F5344CB8AC3E}">
        <p14:creationId xmlns:p14="http://schemas.microsoft.com/office/powerpoint/2010/main" val="1837665668"/>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026" name="Picture 2" descr="draw a cartoon empty room with a window and cream walls">
            <a:extLst>
              <a:ext uri="{FF2B5EF4-FFF2-40B4-BE49-F238E27FC236}">
                <a16:creationId xmlns:a16="http://schemas.microsoft.com/office/drawing/2014/main" id="{C9C8F6E0-457C-2709-A780-566602CC0B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5138" y="-3575786"/>
            <a:ext cx="19559030" cy="13039353"/>
          </a:xfrm>
          <a:prstGeom prst="rect">
            <a:avLst/>
          </a:prstGeom>
          <a:noFill/>
          <a:extLst>
            <a:ext uri="{909E8E84-426E-40DD-AFC4-6F175D3DCCD1}">
              <a14:hiddenFill xmlns:a14="http://schemas.microsoft.com/office/drawing/2010/main">
                <a:solidFill>
                  <a:srgbClr val="FFFFFF"/>
                </a:solidFill>
              </a14:hiddenFill>
            </a:ext>
          </a:extLst>
        </p:spPr>
      </p:pic>
      <p:pic>
        <p:nvPicPr>
          <p:cNvPr id="25" name="Elemento grafico 24">
            <a:extLst>
              <a:ext uri="{FF2B5EF4-FFF2-40B4-BE49-F238E27FC236}">
                <a16:creationId xmlns:a16="http://schemas.microsoft.com/office/drawing/2014/main" id="{11F44EC4-8DB6-741B-5F35-29ED094469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8842" y="1177386"/>
            <a:ext cx="10525760" cy="7894320"/>
          </a:xfrm>
          <a:prstGeom prst="rect">
            <a:avLst/>
          </a:prstGeom>
        </p:spPr>
      </p:pic>
      <p:sp>
        <p:nvSpPr>
          <p:cNvPr id="8" name="Rettangolo con angoli arrotondati 7">
            <a:extLst>
              <a:ext uri="{FF2B5EF4-FFF2-40B4-BE49-F238E27FC236}">
                <a16:creationId xmlns:a16="http://schemas.microsoft.com/office/drawing/2014/main" id="{7F73989B-8B1C-5329-2EAC-60D7A769067E}"/>
              </a:ext>
            </a:extLst>
          </p:cNvPr>
          <p:cNvSpPr/>
          <p:nvPr/>
        </p:nvSpPr>
        <p:spPr>
          <a:xfrm>
            <a:off x="4766937" y="167262"/>
            <a:ext cx="6944359" cy="427280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CasellaDiTesto 8">
            <a:extLst>
              <a:ext uri="{FF2B5EF4-FFF2-40B4-BE49-F238E27FC236}">
                <a16:creationId xmlns:a16="http://schemas.microsoft.com/office/drawing/2014/main" id="{C57DCEF4-1FCE-B1C8-05D5-F02F10F076FC}"/>
              </a:ext>
            </a:extLst>
          </p:cNvPr>
          <p:cNvSpPr txBox="1"/>
          <p:nvPr/>
        </p:nvSpPr>
        <p:spPr>
          <a:xfrm>
            <a:off x="5358757" y="938593"/>
            <a:ext cx="5760720" cy="2554545"/>
          </a:xfrm>
          <a:prstGeom prst="rect">
            <a:avLst/>
          </a:prstGeom>
          <a:noFill/>
        </p:spPr>
        <p:txBody>
          <a:bodyPr wrap="square" rtlCol="0">
            <a:spAutoFit/>
          </a:bodyPr>
          <a:lstStyle/>
          <a:p>
            <a:r>
              <a:rPr lang="it-IT" sz="2000" dirty="0">
                <a:solidFill>
                  <a:schemeClr val="bg1"/>
                </a:solidFill>
              </a:rPr>
              <a:t>Concentrarsi su un aspetto che spesso si tende a tralasciare, la </a:t>
            </a:r>
            <a:r>
              <a:rPr lang="it-IT" sz="2000" b="1" dirty="0">
                <a:solidFill>
                  <a:schemeClr val="bg1"/>
                </a:solidFill>
              </a:rPr>
              <a:t>figura dell’investitore stesso</a:t>
            </a:r>
            <a:r>
              <a:rPr lang="it-IT" sz="2000" dirty="0">
                <a:solidFill>
                  <a:schemeClr val="bg1"/>
                </a:solidFill>
              </a:rPr>
              <a:t>.</a:t>
            </a:r>
          </a:p>
          <a:p>
            <a:r>
              <a:rPr lang="it-IT" sz="2000" dirty="0">
                <a:solidFill>
                  <a:schemeClr val="bg1"/>
                </a:solidFill>
              </a:rPr>
              <a:t>È essenziale riconoscere che ogni individuo ha una sua unica combinazione di obiettivi finanziari, tolleranza al rischio, esperienza e conoscenza del mercato. Senza una comprensione approfondita di queste variabili, qualsiasi analisi dei mercati rischia di essere incompleta e inefficace.</a:t>
            </a:r>
          </a:p>
        </p:txBody>
      </p:sp>
    </p:spTree>
    <p:extLst>
      <p:ext uri="{BB962C8B-B14F-4D97-AF65-F5344CB8AC3E}">
        <p14:creationId xmlns:p14="http://schemas.microsoft.com/office/powerpoint/2010/main" val="13592029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005F751B-E7FC-E330-FC28-46B70C7D9457}"/>
              </a:ext>
            </a:extLst>
          </p:cNvPr>
          <p:cNvPicPr>
            <a:picLocks noChangeAspect="1"/>
          </p:cNvPicPr>
          <p:nvPr/>
        </p:nvPicPr>
        <p:blipFill>
          <a:blip r:embed="rId3"/>
          <a:stretch>
            <a:fillRect/>
          </a:stretch>
        </p:blipFill>
        <p:spPr>
          <a:xfrm>
            <a:off x="6414898" y="1578406"/>
            <a:ext cx="5864860" cy="5279594"/>
          </a:xfrm>
          <a:prstGeom prst="rect">
            <a:avLst/>
          </a:prstGeom>
        </p:spPr>
      </p:pic>
      <p:sp>
        <p:nvSpPr>
          <p:cNvPr id="12" name="Fumetto: ovale 11">
            <a:extLst>
              <a:ext uri="{FF2B5EF4-FFF2-40B4-BE49-F238E27FC236}">
                <a16:creationId xmlns:a16="http://schemas.microsoft.com/office/drawing/2014/main" id="{F270E1FE-637E-BB7A-17E4-EE76B7C2D002}"/>
              </a:ext>
            </a:extLst>
          </p:cNvPr>
          <p:cNvSpPr/>
          <p:nvPr/>
        </p:nvSpPr>
        <p:spPr>
          <a:xfrm>
            <a:off x="-515197" y="1330415"/>
            <a:ext cx="7144638" cy="4669117"/>
          </a:xfrm>
          <a:prstGeom prst="wedgeEllipse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Rettangolo 13">
            <a:extLst>
              <a:ext uri="{FF2B5EF4-FFF2-40B4-BE49-F238E27FC236}">
                <a16:creationId xmlns:a16="http://schemas.microsoft.com/office/drawing/2014/main" id="{7B073623-E0E7-4810-9770-35BA041109B1}"/>
              </a:ext>
            </a:extLst>
          </p:cNvPr>
          <p:cNvSpPr/>
          <p:nvPr/>
        </p:nvSpPr>
        <p:spPr>
          <a:xfrm>
            <a:off x="7385926" y="1850850"/>
            <a:ext cx="3920068" cy="24934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0A340F22-D35E-62E8-F0C6-489C2E340B54}"/>
              </a:ext>
            </a:extLst>
          </p:cNvPr>
          <p:cNvPicPr>
            <a:picLocks noChangeAspect="1"/>
          </p:cNvPicPr>
          <p:nvPr/>
        </p:nvPicPr>
        <p:blipFill>
          <a:blip r:embed="rId4"/>
          <a:stretch>
            <a:fillRect/>
          </a:stretch>
        </p:blipFill>
        <p:spPr>
          <a:xfrm>
            <a:off x="7385926" y="1850850"/>
            <a:ext cx="3920068" cy="2493480"/>
          </a:xfrm>
          <a:prstGeom prst="rect">
            <a:avLst/>
          </a:prstGeom>
        </p:spPr>
      </p:pic>
      <p:sp>
        <p:nvSpPr>
          <p:cNvPr id="10" name="CasellaDiTesto 9">
            <a:extLst>
              <a:ext uri="{FF2B5EF4-FFF2-40B4-BE49-F238E27FC236}">
                <a16:creationId xmlns:a16="http://schemas.microsoft.com/office/drawing/2014/main" id="{9A4F1D1B-FFCD-4BAD-DDB8-D16202C98C20}"/>
              </a:ext>
            </a:extLst>
          </p:cNvPr>
          <p:cNvSpPr txBox="1"/>
          <p:nvPr/>
        </p:nvSpPr>
        <p:spPr>
          <a:xfrm>
            <a:off x="145730" y="2371863"/>
            <a:ext cx="6060010" cy="2585323"/>
          </a:xfrm>
          <a:prstGeom prst="rect">
            <a:avLst/>
          </a:prstGeom>
          <a:noFill/>
        </p:spPr>
        <p:txBody>
          <a:bodyPr wrap="square" rtlCol="0">
            <a:spAutoFit/>
          </a:bodyPr>
          <a:lstStyle/>
          <a:p>
            <a:pPr marL="0" indent="0">
              <a:buNone/>
            </a:pPr>
            <a:r>
              <a:rPr lang="it-IT" dirty="0">
                <a:solidFill>
                  <a:schemeClr val="bg1"/>
                </a:solidFill>
              </a:rPr>
              <a:t>Nonostante il mondo dell’economia venga considerato freddo e razionale, è inevitabile che le emozioni giochino un ruolo chiave nelle azioni compiute dagli investitori.</a:t>
            </a:r>
          </a:p>
          <a:p>
            <a:pPr marL="0" indent="0">
              <a:buNone/>
            </a:pPr>
            <a:r>
              <a:rPr lang="it-IT" dirty="0">
                <a:solidFill>
                  <a:schemeClr val="bg1"/>
                </a:solidFill>
              </a:rPr>
              <a:t>La </a:t>
            </a:r>
            <a:r>
              <a:rPr lang="it-IT" b="1" dirty="0">
                <a:solidFill>
                  <a:schemeClr val="bg1"/>
                </a:solidFill>
              </a:rPr>
              <a:t>finanza comportamentale </a:t>
            </a:r>
            <a:r>
              <a:rPr lang="it-IT" dirty="0">
                <a:solidFill>
                  <a:schemeClr val="bg1"/>
                </a:solidFill>
              </a:rPr>
              <a:t>studia i fattori psicologici che influenzano i mercati finanziari.</a:t>
            </a:r>
          </a:p>
          <a:p>
            <a:pPr marL="0" indent="0">
              <a:buNone/>
            </a:pPr>
            <a:r>
              <a:rPr lang="it-IT" dirty="0" err="1">
                <a:solidFill>
                  <a:schemeClr val="bg1"/>
                </a:solidFill>
              </a:rPr>
              <a:t>Kahneman</a:t>
            </a:r>
            <a:r>
              <a:rPr lang="it-IT" dirty="0">
                <a:solidFill>
                  <a:schemeClr val="bg1"/>
                </a:solidFill>
              </a:rPr>
              <a:t>, </a:t>
            </a:r>
            <a:r>
              <a:rPr lang="it-IT" dirty="0" err="1">
                <a:solidFill>
                  <a:schemeClr val="bg1"/>
                </a:solidFill>
              </a:rPr>
              <a:t>Tversky</a:t>
            </a:r>
            <a:r>
              <a:rPr lang="it-IT" dirty="0">
                <a:solidFill>
                  <a:schemeClr val="bg1"/>
                </a:solidFill>
              </a:rPr>
              <a:t> e Shiller condussero studi negli anni '70 che sfidarono l'idea di mercati "efficienti", rivelando l'influenza del subconscio e dei </a:t>
            </a:r>
            <a:r>
              <a:rPr lang="it-IT" b="1" dirty="0" err="1">
                <a:solidFill>
                  <a:schemeClr val="bg1"/>
                </a:solidFill>
              </a:rPr>
              <a:t>bias</a:t>
            </a:r>
            <a:r>
              <a:rPr lang="it-IT" b="1" dirty="0">
                <a:solidFill>
                  <a:schemeClr val="bg1"/>
                </a:solidFill>
              </a:rPr>
              <a:t> comportamentali </a:t>
            </a:r>
            <a:r>
              <a:rPr lang="it-IT" dirty="0">
                <a:solidFill>
                  <a:schemeClr val="bg1"/>
                </a:solidFill>
              </a:rPr>
              <a:t>degli investitori:</a:t>
            </a:r>
            <a:endParaRPr lang="it-IT" dirty="0"/>
          </a:p>
        </p:txBody>
      </p:sp>
      <p:pic>
        <p:nvPicPr>
          <p:cNvPr id="16" name="Immagine 15">
            <a:extLst>
              <a:ext uri="{FF2B5EF4-FFF2-40B4-BE49-F238E27FC236}">
                <a16:creationId xmlns:a16="http://schemas.microsoft.com/office/drawing/2014/main" id="{70D6E9FF-0FE2-F199-E91B-64C1397FF650}"/>
              </a:ext>
            </a:extLst>
          </p:cNvPr>
          <p:cNvPicPr>
            <a:picLocks noChangeAspect="1"/>
          </p:cNvPicPr>
          <p:nvPr/>
        </p:nvPicPr>
        <p:blipFill>
          <a:blip r:embed="rId5"/>
          <a:stretch>
            <a:fillRect/>
          </a:stretch>
        </p:blipFill>
        <p:spPr>
          <a:xfrm>
            <a:off x="10383542" y="3097590"/>
            <a:ext cx="713294" cy="664522"/>
          </a:xfrm>
          <a:prstGeom prst="rect">
            <a:avLst/>
          </a:prstGeom>
        </p:spPr>
      </p:pic>
      <p:pic>
        <p:nvPicPr>
          <p:cNvPr id="17" name="Immagine 16">
            <a:extLst>
              <a:ext uri="{FF2B5EF4-FFF2-40B4-BE49-F238E27FC236}">
                <a16:creationId xmlns:a16="http://schemas.microsoft.com/office/drawing/2014/main" id="{451C4472-0A79-F5C9-9714-34E2F04A6800}"/>
              </a:ext>
            </a:extLst>
          </p:cNvPr>
          <p:cNvPicPr>
            <a:picLocks noChangeAspect="1"/>
          </p:cNvPicPr>
          <p:nvPr/>
        </p:nvPicPr>
        <p:blipFill>
          <a:blip r:embed="rId5"/>
          <a:stretch>
            <a:fillRect/>
          </a:stretch>
        </p:blipFill>
        <p:spPr>
          <a:xfrm>
            <a:off x="8795958" y="2161664"/>
            <a:ext cx="713294" cy="664522"/>
          </a:xfrm>
          <a:prstGeom prst="rect">
            <a:avLst/>
          </a:prstGeom>
        </p:spPr>
      </p:pic>
      <p:pic>
        <p:nvPicPr>
          <p:cNvPr id="18" name="Immagine 17">
            <a:extLst>
              <a:ext uri="{FF2B5EF4-FFF2-40B4-BE49-F238E27FC236}">
                <a16:creationId xmlns:a16="http://schemas.microsoft.com/office/drawing/2014/main" id="{7C9CF5EF-6F87-FDA9-D555-1D71567BA113}"/>
              </a:ext>
            </a:extLst>
          </p:cNvPr>
          <p:cNvPicPr>
            <a:picLocks noChangeAspect="1"/>
          </p:cNvPicPr>
          <p:nvPr/>
        </p:nvPicPr>
        <p:blipFill>
          <a:blip r:embed="rId5"/>
          <a:stretch>
            <a:fillRect/>
          </a:stretch>
        </p:blipFill>
        <p:spPr>
          <a:xfrm>
            <a:off x="8345179" y="3197994"/>
            <a:ext cx="713294" cy="664522"/>
          </a:xfrm>
          <a:prstGeom prst="rect">
            <a:avLst/>
          </a:prstGeom>
        </p:spPr>
      </p:pic>
      <p:pic>
        <p:nvPicPr>
          <p:cNvPr id="19" name="Immagine 18">
            <a:extLst>
              <a:ext uri="{FF2B5EF4-FFF2-40B4-BE49-F238E27FC236}">
                <a16:creationId xmlns:a16="http://schemas.microsoft.com/office/drawing/2014/main" id="{84F2F70A-301D-CCB2-43E4-F75E33598DF0}"/>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10492571" y="3169290"/>
            <a:ext cx="495235" cy="495235"/>
          </a:xfrm>
          <a:prstGeom prst="rect">
            <a:avLst/>
          </a:prstGeom>
        </p:spPr>
      </p:pic>
      <p:pic>
        <p:nvPicPr>
          <p:cNvPr id="21" name="Elemento grafico 20" descr="Pecora contorno">
            <a:extLst>
              <a:ext uri="{FF2B5EF4-FFF2-40B4-BE49-F238E27FC236}">
                <a16:creationId xmlns:a16="http://schemas.microsoft.com/office/drawing/2014/main" id="{E72DABE5-6B41-A1A4-3E5B-CF49863CA675}"/>
              </a:ext>
            </a:extLst>
          </p:cNvPr>
          <p:cNvPicPr>
            <a:picLocks noChangeAspect="1"/>
          </p:cNvPicPr>
          <p:nvPr/>
        </p:nvPicPr>
        <p:blipFill>
          <a:blip r:embed="rId8">
            <a:lum bright="100000"/>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03229" y="2218240"/>
            <a:ext cx="551370" cy="551370"/>
          </a:xfrm>
          <a:prstGeom prst="rect">
            <a:avLst/>
          </a:prstGeom>
        </p:spPr>
      </p:pic>
      <p:pic>
        <p:nvPicPr>
          <p:cNvPr id="23" name="Elemento grafico 22" descr="Scudo con croce contorno">
            <a:extLst>
              <a:ext uri="{FF2B5EF4-FFF2-40B4-BE49-F238E27FC236}">
                <a16:creationId xmlns:a16="http://schemas.microsoft.com/office/drawing/2014/main" id="{02E2D569-7481-193D-548F-8E02096C7D51}"/>
              </a:ext>
            </a:extLst>
          </p:cNvPr>
          <p:cNvPicPr>
            <a:picLocks noChangeAspect="1"/>
          </p:cNvPicPr>
          <p:nvPr/>
        </p:nvPicPr>
        <p:blipFill>
          <a:blip r:embed="rId10">
            <a:lum bright="10000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426141" y="3270933"/>
            <a:ext cx="551370" cy="551370"/>
          </a:xfrm>
          <a:prstGeom prst="rect">
            <a:avLst/>
          </a:prstGeom>
        </p:spPr>
      </p:pic>
    </p:spTree>
    <p:extLst>
      <p:ext uri="{BB962C8B-B14F-4D97-AF65-F5344CB8AC3E}">
        <p14:creationId xmlns:p14="http://schemas.microsoft.com/office/powerpoint/2010/main" val="2201397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005F751B-E7FC-E330-FC28-46B70C7D9457}"/>
              </a:ext>
            </a:extLst>
          </p:cNvPr>
          <p:cNvPicPr>
            <a:picLocks noChangeAspect="1"/>
          </p:cNvPicPr>
          <p:nvPr/>
        </p:nvPicPr>
        <p:blipFill>
          <a:blip r:embed="rId3"/>
          <a:stretch>
            <a:fillRect/>
          </a:stretch>
        </p:blipFill>
        <p:spPr>
          <a:xfrm>
            <a:off x="6414898" y="1578406"/>
            <a:ext cx="5864860" cy="5279594"/>
          </a:xfrm>
          <a:prstGeom prst="rect">
            <a:avLst/>
          </a:prstGeom>
        </p:spPr>
      </p:pic>
      <p:sp>
        <p:nvSpPr>
          <p:cNvPr id="12" name="Fumetto: ovale 11">
            <a:extLst>
              <a:ext uri="{FF2B5EF4-FFF2-40B4-BE49-F238E27FC236}">
                <a16:creationId xmlns:a16="http://schemas.microsoft.com/office/drawing/2014/main" id="{F270E1FE-637E-BB7A-17E4-EE76B7C2D002}"/>
              </a:ext>
            </a:extLst>
          </p:cNvPr>
          <p:cNvSpPr/>
          <p:nvPr/>
        </p:nvSpPr>
        <p:spPr>
          <a:xfrm>
            <a:off x="-515197" y="1330415"/>
            <a:ext cx="7144638" cy="4669117"/>
          </a:xfrm>
          <a:prstGeom prst="wedgeEllipse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Rettangolo 13">
            <a:extLst>
              <a:ext uri="{FF2B5EF4-FFF2-40B4-BE49-F238E27FC236}">
                <a16:creationId xmlns:a16="http://schemas.microsoft.com/office/drawing/2014/main" id="{7B073623-E0E7-4810-9770-35BA041109B1}"/>
              </a:ext>
            </a:extLst>
          </p:cNvPr>
          <p:cNvSpPr/>
          <p:nvPr/>
        </p:nvSpPr>
        <p:spPr>
          <a:xfrm>
            <a:off x="7385926" y="1850850"/>
            <a:ext cx="3920068" cy="24934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0A340F22-D35E-62E8-F0C6-489C2E340B54}"/>
              </a:ext>
            </a:extLst>
          </p:cNvPr>
          <p:cNvPicPr>
            <a:picLocks noChangeAspect="1"/>
          </p:cNvPicPr>
          <p:nvPr/>
        </p:nvPicPr>
        <p:blipFill>
          <a:blip r:embed="rId4"/>
          <a:stretch>
            <a:fillRect/>
          </a:stretch>
        </p:blipFill>
        <p:spPr>
          <a:xfrm>
            <a:off x="7385926" y="1850850"/>
            <a:ext cx="3920068" cy="2493480"/>
          </a:xfrm>
          <a:prstGeom prst="rect">
            <a:avLst/>
          </a:prstGeom>
        </p:spPr>
      </p:pic>
      <p:sp>
        <p:nvSpPr>
          <p:cNvPr id="10" name="CasellaDiTesto 9">
            <a:extLst>
              <a:ext uri="{FF2B5EF4-FFF2-40B4-BE49-F238E27FC236}">
                <a16:creationId xmlns:a16="http://schemas.microsoft.com/office/drawing/2014/main" id="{9A4F1D1B-FFCD-4BAD-DDB8-D16202C98C20}"/>
              </a:ext>
            </a:extLst>
          </p:cNvPr>
          <p:cNvSpPr txBox="1"/>
          <p:nvPr/>
        </p:nvSpPr>
        <p:spPr>
          <a:xfrm>
            <a:off x="331795" y="2371863"/>
            <a:ext cx="5790798" cy="2585323"/>
          </a:xfrm>
          <a:prstGeom prst="rect">
            <a:avLst/>
          </a:prstGeom>
          <a:noFill/>
        </p:spPr>
        <p:txBody>
          <a:bodyPr wrap="square" rtlCol="0">
            <a:spAutoFit/>
          </a:bodyPr>
          <a:lstStyle/>
          <a:p>
            <a:r>
              <a:rPr lang="it-IT" dirty="0">
                <a:solidFill>
                  <a:schemeClr val="bg1"/>
                </a:solidFill>
              </a:rPr>
              <a:t>- L’</a:t>
            </a:r>
            <a:r>
              <a:rPr lang="it-IT" b="1" dirty="0">
                <a:solidFill>
                  <a:schemeClr val="bg1"/>
                </a:solidFill>
              </a:rPr>
              <a:t>avversione al rischio </a:t>
            </a:r>
            <a:r>
              <a:rPr lang="it-IT" dirty="0">
                <a:solidFill>
                  <a:schemeClr val="bg1"/>
                </a:solidFill>
              </a:rPr>
              <a:t>è la tendenza degli investitori a scegliere opzioni meno rischiose per evitare il fallimento anche se ciò comporta un rendimento nettamente minore. </a:t>
            </a:r>
            <a:br>
              <a:rPr lang="it-IT" dirty="0">
                <a:solidFill>
                  <a:schemeClr val="bg1"/>
                </a:solidFill>
              </a:rPr>
            </a:br>
            <a:endParaRPr lang="it-IT" dirty="0">
              <a:solidFill>
                <a:schemeClr val="bg1"/>
              </a:solidFill>
            </a:endParaRPr>
          </a:p>
          <a:p>
            <a:r>
              <a:rPr lang="it-IT" dirty="0">
                <a:solidFill>
                  <a:schemeClr val="bg1"/>
                </a:solidFill>
              </a:rPr>
              <a:t>- Allo stesso modo la </a:t>
            </a:r>
            <a:r>
              <a:rPr lang="it-IT" b="1" dirty="0">
                <a:solidFill>
                  <a:schemeClr val="bg1"/>
                </a:solidFill>
              </a:rPr>
              <a:t>paura del fallimento </a:t>
            </a:r>
            <a:r>
              <a:rPr lang="it-IT" dirty="0">
                <a:solidFill>
                  <a:schemeClr val="bg1"/>
                </a:solidFill>
              </a:rPr>
              <a:t>può ostacolare decisioni razionali, influenzando la nostra percezione del rischio.</a:t>
            </a:r>
          </a:p>
          <a:p>
            <a:pPr marL="0" indent="0">
              <a:buNone/>
            </a:pPr>
            <a:endParaRPr lang="it-IT" dirty="0"/>
          </a:p>
        </p:txBody>
      </p:sp>
      <p:pic>
        <p:nvPicPr>
          <p:cNvPr id="18" name="Immagine 17">
            <a:extLst>
              <a:ext uri="{FF2B5EF4-FFF2-40B4-BE49-F238E27FC236}">
                <a16:creationId xmlns:a16="http://schemas.microsoft.com/office/drawing/2014/main" id="{7C9CF5EF-6F87-FDA9-D555-1D71567BA113}"/>
              </a:ext>
            </a:extLst>
          </p:cNvPr>
          <p:cNvPicPr>
            <a:picLocks noChangeAspect="1"/>
          </p:cNvPicPr>
          <p:nvPr/>
        </p:nvPicPr>
        <p:blipFill>
          <a:blip r:embed="rId5"/>
          <a:stretch>
            <a:fillRect/>
          </a:stretch>
        </p:blipFill>
        <p:spPr>
          <a:xfrm>
            <a:off x="8345179" y="3197994"/>
            <a:ext cx="713294" cy="664522"/>
          </a:xfrm>
          <a:prstGeom prst="rect">
            <a:avLst/>
          </a:prstGeom>
        </p:spPr>
      </p:pic>
      <p:pic>
        <p:nvPicPr>
          <p:cNvPr id="23" name="Elemento grafico 22" descr="Scudo con croce contorno">
            <a:extLst>
              <a:ext uri="{FF2B5EF4-FFF2-40B4-BE49-F238E27FC236}">
                <a16:creationId xmlns:a16="http://schemas.microsoft.com/office/drawing/2014/main" id="{02E2D569-7481-193D-548F-8E02096C7D51}"/>
              </a:ext>
            </a:extLst>
          </p:cNvPr>
          <p:cNvPicPr>
            <a:picLocks noChangeAspect="1"/>
          </p:cNvPicPr>
          <p:nvPr/>
        </p:nvPicPr>
        <p:blipFill>
          <a:blip r:embed="rId6">
            <a:lum bright="100000"/>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26141" y="3270933"/>
            <a:ext cx="551370" cy="551370"/>
          </a:xfrm>
          <a:prstGeom prst="rect">
            <a:avLst/>
          </a:prstGeom>
        </p:spPr>
      </p:pic>
    </p:spTree>
    <p:extLst>
      <p:ext uri="{BB962C8B-B14F-4D97-AF65-F5344CB8AC3E}">
        <p14:creationId xmlns:p14="http://schemas.microsoft.com/office/powerpoint/2010/main" val="33909441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005F751B-E7FC-E330-FC28-46B70C7D9457}"/>
              </a:ext>
            </a:extLst>
          </p:cNvPr>
          <p:cNvPicPr>
            <a:picLocks noChangeAspect="1"/>
          </p:cNvPicPr>
          <p:nvPr/>
        </p:nvPicPr>
        <p:blipFill>
          <a:blip r:embed="rId3"/>
          <a:stretch>
            <a:fillRect/>
          </a:stretch>
        </p:blipFill>
        <p:spPr>
          <a:xfrm>
            <a:off x="6414898" y="1578406"/>
            <a:ext cx="5864860" cy="5279594"/>
          </a:xfrm>
          <a:prstGeom prst="rect">
            <a:avLst/>
          </a:prstGeom>
        </p:spPr>
      </p:pic>
      <p:sp>
        <p:nvSpPr>
          <p:cNvPr id="12" name="Fumetto: ovale 11">
            <a:extLst>
              <a:ext uri="{FF2B5EF4-FFF2-40B4-BE49-F238E27FC236}">
                <a16:creationId xmlns:a16="http://schemas.microsoft.com/office/drawing/2014/main" id="{F270E1FE-637E-BB7A-17E4-EE76B7C2D002}"/>
              </a:ext>
            </a:extLst>
          </p:cNvPr>
          <p:cNvSpPr/>
          <p:nvPr/>
        </p:nvSpPr>
        <p:spPr>
          <a:xfrm>
            <a:off x="-515197" y="1330415"/>
            <a:ext cx="7144638" cy="4669117"/>
          </a:xfrm>
          <a:prstGeom prst="wedgeEllipse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Rettangolo 13">
            <a:extLst>
              <a:ext uri="{FF2B5EF4-FFF2-40B4-BE49-F238E27FC236}">
                <a16:creationId xmlns:a16="http://schemas.microsoft.com/office/drawing/2014/main" id="{7B073623-E0E7-4810-9770-35BA041109B1}"/>
              </a:ext>
            </a:extLst>
          </p:cNvPr>
          <p:cNvSpPr/>
          <p:nvPr/>
        </p:nvSpPr>
        <p:spPr>
          <a:xfrm>
            <a:off x="7385926" y="1850850"/>
            <a:ext cx="3920068" cy="24934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0A340F22-D35E-62E8-F0C6-489C2E340B54}"/>
              </a:ext>
            </a:extLst>
          </p:cNvPr>
          <p:cNvPicPr>
            <a:picLocks noChangeAspect="1"/>
          </p:cNvPicPr>
          <p:nvPr/>
        </p:nvPicPr>
        <p:blipFill>
          <a:blip r:embed="rId4"/>
          <a:stretch>
            <a:fillRect/>
          </a:stretch>
        </p:blipFill>
        <p:spPr>
          <a:xfrm>
            <a:off x="7385926" y="1850850"/>
            <a:ext cx="3920068" cy="2493480"/>
          </a:xfrm>
          <a:prstGeom prst="rect">
            <a:avLst/>
          </a:prstGeom>
        </p:spPr>
      </p:pic>
      <p:sp>
        <p:nvSpPr>
          <p:cNvPr id="10" name="CasellaDiTesto 9">
            <a:extLst>
              <a:ext uri="{FF2B5EF4-FFF2-40B4-BE49-F238E27FC236}">
                <a16:creationId xmlns:a16="http://schemas.microsoft.com/office/drawing/2014/main" id="{9A4F1D1B-FFCD-4BAD-DDB8-D16202C98C20}"/>
              </a:ext>
            </a:extLst>
          </p:cNvPr>
          <p:cNvSpPr txBox="1"/>
          <p:nvPr/>
        </p:nvSpPr>
        <p:spPr>
          <a:xfrm>
            <a:off x="198537" y="2746449"/>
            <a:ext cx="5790798" cy="2031325"/>
          </a:xfrm>
          <a:prstGeom prst="rect">
            <a:avLst/>
          </a:prstGeom>
          <a:noFill/>
        </p:spPr>
        <p:txBody>
          <a:bodyPr wrap="square" rtlCol="0">
            <a:spAutoFit/>
          </a:bodyPr>
          <a:lstStyle/>
          <a:p>
            <a:r>
              <a:rPr lang="it-IT" dirty="0">
                <a:solidFill>
                  <a:schemeClr val="bg1"/>
                </a:solidFill>
              </a:rPr>
              <a:t>Uno dei difetti più comuni degli investitori riguarda il cosiddetto </a:t>
            </a:r>
            <a:r>
              <a:rPr lang="it-IT" b="1" dirty="0">
                <a:solidFill>
                  <a:schemeClr val="bg1"/>
                </a:solidFill>
              </a:rPr>
              <a:t>effetto gregge</a:t>
            </a:r>
            <a:r>
              <a:rPr lang="it-IT" dirty="0">
                <a:solidFill>
                  <a:schemeClr val="bg1"/>
                </a:solidFill>
              </a:rPr>
              <a:t>: esso i</a:t>
            </a:r>
            <a:r>
              <a:rPr lang="it-IT" sz="1800" dirty="0">
                <a:solidFill>
                  <a:schemeClr val="bg1"/>
                </a:solidFill>
              </a:rPr>
              <a:t>nfluenza il nostro giudizio, spingendoci a seguire la massa anziché valutare autonomamente le decisioni</a:t>
            </a:r>
            <a:r>
              <a:rPr lang="it-IT" dirty="0">
                <a:solidFill>
                  <a:schemeClr val="bg1"/>
                </a:solidFill>
              </a:rPr>
              <a:t>. Le </a:t>
            </a:r>
            <a:r>
              <a:rPr lang="it-IT" sz="1800" dirty="0">
                <a:solidFill>
                  <a:schemeClr val="bg1"/>
                </a:solidFill>
              </a:rPr>
              <a:t>conseguenze sono raramente positive, basti solo pensare alla bolla delle azioni Game Stop</a:t>
            </a:r>
            <a:r>
              <a:rPr lang="it-IT" dirty="0">
                <a:solidFill>
                  <a:schemeClr val="bg1"/>
                </a:solidFill>
              </a:rPr>
              <a:t> del 2021.</a:t>
            </a:r>
          </a:p>
          <a:p>
            <a:pPr marL="0" indent="0">
              <a:buNone/>
            </a:pPr>
            <a:endParaRPr lang="it-IT" dirty="0"/>
          </a:p>
        </p:txBody>
      </p:sp>
      <p:pic>
        <p:nvPicPr>
          <p:cNvPr id="17" name="Immagine 16">
            <a:extLst>
              <a:ext uri="{FF2B5EF4-FFF2-40B4-BE49-F238E27FC236}">
                <a16:creationId xmlns:a16="http://schemas.microsoft.com/office/drawing/2014/main" id="{451C4472-0A79-F5C9-9714-34E2F04A6800}"/>
              </a:ext>
            </a:extLst>
          </p:cNvPr>
          <p:cNvPicPr>
            <a:picLocks noChangeAspect="1"/>
          </p:cNvPicPr>
          <p:nvPr/>
        </p:nvPicPr>
        <p:blipFill>
          <a:blip r:embed="rId5"/>
          <a:stretch>
            <a:fillRect/>
          </a:stretch>
        </p:blipFill>
        <p:spPr>
          <a:xfrm>
            <a:off x="8795958" y="2161664"/>
            <a:ext cx="713294" cy="664522"/>
          </a:xfrm>
          <a:prstGeom prst="rect">
            <a:avLst/>
          </a:prstGeom>
        </p:spPr>
      </p:pic>
      <p:pic>
        <p:nvPicPr>
          <p:cNvPr id="21" name="Elemento grafico 20" descr="Pecora contorno">
            <a:extLst>
              <a:ext uri="{FF2B5EF4-FFF2-40B4-BE49-F238E27FC236}">
                <a16:creationId xmlns:a16="http://schemas.microsoft.com/office/drawing/2014/main" id="{E72DABE5-6B41-A1A4-3E5B-CF49863CA675}"/>
              </a:ext>
            </a:extLst>
          </p:cNvPr>
          <p:cNvPicPr>
            <a:picLocks noChangeAspect="1"/>
          </p:cNvPicPr>
          <p:nvPr/>
        </p:nvPicPr>
        <p:blipFill>
          <a:blip r:embed="rId6">
            <a:lum bright="100000"/>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903229" y="2218240"/>
            <a:ext cx="551370" cy="551370"/>
          </a:xfrm>
          <a:prstGeom prst="rect">
            <a:avLst/>
          </a:prstGeom>
        </p:spPr>
      </p:pic>
    </p:spTree>
    <p:extLst>
      <p:ext uri="{BB962C8B-B14F-4D97-AF65-F5344CB8AC3E}">
        <p14:creationId xmlns:p14="http://schemas.microsoft.com/office/powerpoint/2010/main" val="1870294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3" name="Immagine 2" descr="Immagine che contiene Rettangolo, luce, finestra&#10;&#10;Descrizione generata automaticamente">
            <a:extLst>
              <a:ext uri="{FF2B5EF4-FFF2-40B4-BE49-F238E27FC236}">
                <a16:creationId xmlns:a16="http://schemas.microsoft.com/office/drawing/2014/main" id="{D03898DD-B2A4-279B-69E2-CDDFC8C7CA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711" y="1020646"/>
            <a:ext cx="9752381" cy="6501587"/>
          </a:xfrm>
          <a:prstGeom prst="rect">
            <a:avLst/>
          </a:prstGeom>
          <a:scene3d>
            <a:camera prst="orthographicFront">
              <a:rot lat="0" lon="11399960" rev="0"/>
            </a:camera>
            <a:lightRig rig="threePt" dir="t"/>
          </a:scene3d>
        </p:spPr>
      </p:pic>
      <p:sp>
        <p:nvSpPr>
          <p:cNvPr id="6" name="CasellaDiTesto 5">
            <a:extLst>
              <a:ext uri="{FF2B5EF4-FFF2-40B4-BE49-F238E27FC236}">
                <a16:creationId xmlns:a16="http://schemas.microsoft.com/office/drawing/2014/main" id="{E34B831C-1D44-810D-E84C-A93B7331BFC6}"/>
              </a:ext>
            </a:extLst>
          </p:cNvPr>
          <p:cNvSpPr txBox="1"/>
          <p:nvPr/>
        </p:nvSpPr>
        <p:spPr>
          <a:xfrm>
            <a:off x="9468133" y="2763296"/>
            <a:ext cx="2007083" cy="2123658"/>
          </a:xfrm>
          <a:prstGeom prst="rect">
            <a:avLst/>
          </a:prstGeom>
          <a:noFill/>
        </p:spPr>
        <p:txBody>
          <a:bodyPr wrap="square" rtlCol="0">
            <a:spAutoFit/>
          </a:bodyPr>
          <a:lstStyle/>
          <a:p>
            <a:r>
              <a:rPr lang="it-IT" sz="1200" dirty="0">
                <a:latin typeface="Verdana Pro Black" panose="020B0A04030504040204" pitchFamily="34" charset="0"/>
              </a:rPr>
              <a:t>Troppo spesso avvicinandoci al mondo della finanza ci si perde nei dati e  nei grafici rischiando di prendere decisioni sbagliate.</a:t>
            </a:r>
          </a:p>
          <a:p>
            <a:r>
              <a:rPr lang="it-IT" sz="1200" dirty="0">
                <a:latin typeface="Verdana Pro Black" panose="020B0A04030504040204" pitchFamily="34" charset="0"/>
              </a:rPr>
              <a:t>Esiste un metodo per evitare tutto ciò?</a:t>
            </a:r>
          </a:p>
        </p:txBody>
      </p:sp>
      <p:pic>
        <p:nvPicPr>
          <p:cNvPr id="8" name="Elemento grafico 7">
            <a:extLst>
              <a:ext uri="{FF2B5EF4-FFF2-40B4-BE49-F238E27FC236}">
                <a16:creationId xmlns:a16="http://schemas.microsoft.com/office/drawing/2014/main" id="{E19DEBFD-7D26-6EF5-F356-A80623C60B2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66713" y="1731105"/>
            <a:ext cx="3509902" cy="7922069"/>
          </a:xfrm>
          <a:prstGeom prst="rect">
            <a:avLst/>
          </a:prstGeom>
          <a:scene3d>
            <a:camera prst="orthographicFront">
              <a:rot lat="0" lon="19199958" rev="0"/>
            </a:camera>
            <a:lightRig rig="threePt" dir="t"/>
          </a:scene3d>
        </p:spPr>
      </p:pic>
    </p:spTree>
    <p:extLst>
      <p:ext uri="{BB962C8B-B14F-4D97-AF65-F5344CB8AC3E}">
        <p14:creationId xmlns:p14="http://schemas.microsoft.com/office/powerpoint/2010/main" val="368092641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005F751B-E7FC-E330-FC28-46B70C7D9457}"/>
              </a:ext>
            </a:extLst>
          </p:cNvPr>
          <p:cNvPicPr>
            <a:picLocks noChangeAspect="1"/>
          </p:cNvPicPr>
          <p:nvPr/>
        </p:nvPicPr>
        <p:blipFill>
          <a:blip r:embed="rId4"/>
          <a:stretch>
            <a:fillRect/>
          </a:stretch>
        </p:blipFill>
        <p:spPr>
          <a:xfrm>
            <a:off x="6414898" y="1578406"/>
            <a:ext cx="5864860" cy="5279594"/>
          </a:xfrm>
          <a:prstGeom prst="rect">
            <a:avLst/>
          </a:prstGeom>
        </p:spPr>
      </p:pic>
      <p:sp>
        <p:nvSpPr>
          <p:cNvPr id="12" name="Fumetto: ovale 11">
            <a:extLst>
              <a:ext uri="{FF2B5EF4-FFF2-40B4-BE49-F238E27FC236}">
                <a16:creationId xmlns:a16="http://schemas.microsoft.com/office/drawing/2014/main" id="{F270E1FE-637E-BB7A-17E4-EE76B7C2D002}"/>
              </a:ext>
            </a:extLst>
          </p:cNvPr>
          <p:cNvSpPr/>
          <p:nvPr/>
        </p:nvSpPr>
        <p:spPr>
          <a:xfrm>
            <a:off x="-515197" y="1330415"/>
            <a:ext cx="7144638" cy="4669117"/>
          </a:xfrm>
          <a:prstGeom prst="wedgeEllipse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Rettangolo 13">
            <a:extLst>
              <a:ext uri="{FF2B5EF4-FFF2-40B4-BE49-F238E27FC236}">
                <a16:creationId xmlns:a16="http://schemas.microsoft.com/office/drawing/2014/main" id="{7B073623-E0E7-4810-9770-35BA041109B1}"/>
              </a:ext>
            </a:extLst>
          </p:cNvPr>
          <p:cNvSpPr/>
          <p:nvPr/>
        </p:nvSpPr>
        <p:spPr>
          <a:xfrm>
            <a:off x="7385926" y="1850850"/>
            <a:ext cx="3920068" cy="24934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0A340F22-D35E-62E8-F0C6-489C2E340B54}"/>
              </a:ext>
            </a:extLst>
          </p:cNvPr>
          <p:cNvPicPr>
            <a:picLocks noChangeAspect="1"/>
          </p:cNvPicPr>
          <p:nvPr/>
        </p:nvPicPr>
        <p:blipFill>
          <a:blip r:embed="rId5"/>
          <a:stretch>
            <a:fillRect/>
          </a:stretch>
        </p:blipFill>
        <p:spPr>
          <a:xfrm>
            <a:off x="7385926" y="1850850"/>
            <a:ext cx="3920068" cy="2493480"/>
          </a:xfrm>
          <a:prstGeom prst="rect">
            <a:avLst/>
          </a:prstGeom>
        </p:spPr>
      </p:pic>
      <p:sp>
        <p:nvSpPr>
          <p:cNvPr id="10" name="CasellaDiTesto 9">
            <a:extLst>
              <a:ext uri="{FF2B5EF4-FFF2-40B4-BE49-F238E27FC236}">
                <a16:creationId xmlns:a16="http://schemas.microsoft.com/office/drawing/2014/main" id="{9A4F1D1B-FFCD-4BAD-DDB8-D16202C98C20}"/>
              </a:ext>
            </a:extLst>
          </p:cNvPr>
          <p:cNvSpPr txBox="1"/>
          <p:nvPr/>
        </p:nvSpPr>
        <p:spPr>
          <a:xfrm>
            <a:off x="245858" y="2293205"/>
            <a:ext cx="5790798" cy="2862322"/>
          </a:xfrm>
          <a:prstGeom prst="rect">
            <a:avLst/>
          </a:prstGeom>
          <a:noFill/>
        </p:spPr>
        <p:txBody>
          <a:bodyPr wrap="square" rtlCol="0">
            <a:spAutoFit/>
          </a:bodyPr>
          <a:lstStyle/>
          <a:p>
            <a:r>
              <a:rPr lang="it-IT" b="1" dirty="0">
                <a:solidFill>
                  <a:schemeClr val="bg1"/>
                </a:solidFill>
              </a:rPr>
              <a:t>- </a:t>
            </a:r>
            <a:r>
              <a:rPr lang="it-IT" b="1" dirty="0" err="1">
                <a:solidFill>
                  <a:schemeClr val="bg1"/>
                </a:solidFill>
              </a:rPr>
              <a:t>bias</a:t>
            </a:r>
            <a:r>
              <a:rPr lang="it-IT" b="1" dirty="0">
                <a:solidFill>
                  <a:schemeClr val="bg1"/>
                </a:solidFill>
              </a:rPr>
              <a:t> da ancoraggio</a:t>
            </a:r>
            <a:r>
              <a:rPr lang="it-IT" dirty="0">
                <a:solidFill>
                  <a:schemeClr val="bg1"/>
                </a:solidFill>
              </a:rPr>
              <a:t>: </a:t>
            </a:r>
            <a:r>
              <a:rPr lang="it-IT" sz="1800" b="0" i="0" dirty="0">
                <a:solidFill>
                  <a:schemeClr val="bg1"/>
                </a:solidFill>
                <a:effectLst/>
                <a:latin typeface="FortBook"/>
              </a:rPr>
              <a:t>decisioni basate sulle performance passate di un investimento.</a:t>
            </a:r>
          </a:p>
          <a:p>
            <a:endParaRPr lang="it-IT" sz="1800" b="1" i="0" dirty="0">
              <a:solidFill>
                <a:schemeClr val="bg1"/>
              </a:solidFill>
              <a:effectLst/>
              <a:latin typeface="FortBook"/>
            </a:endParaRPr>
          </a:p>
          <a:p>
            <a:r>
              <a:rPr lang="it-IT" sz="1800" b="1" i="0" dirty="0">
                <a:solidFill>
                  <a:schemeClr val="bg1"/>
                </a:solidFill>
                <a:effectLst/>
                <a:latin typeface="FortBook"/>
              </a:rPr>
              <a:t>- </a:t>
            </a:r>
            <a:r>
              <a:rPr lang="it-IT" sz="1800" b="1" i="0" dirty="0" err="1">
                <a:solidFill>
                  <a:schemeClr val="bg1"/>
                </a:solidFill>
                <a:effectLst/>
                <a:latin typeface="FortBook"/>
              </a:rPr>
              <a:t>bias</a:t>
            </a:r>
            <a:r>
              <a:rPr lang="it-IT" sz="1800" b="1" i="0" dirty="0">
                <a:solidFill>
                  <a:schemeClr val="bg1"/>
                </a:solidFill>
                <a:effectLst/>
                <a:latin typeface="FortBook"/>
              </a:rPr>
              <a:t> di conferma: </a:t>
            </a:r>
            <a:r>
              <a:rPr lang="it-IT" sz="1800" b="0" i="0" dirty="0">
                <a:solidFill>
                  <a:schemeClr val="bg1"/>
                </a:solidFill>
                <a:effectLst/>
                <a:latin typeface="FortBook"/>
              </a:rPr>
              <a:t>convinzioni che ci portano a cercare solo informazioni che confermano il pregiudizio iniziale scartando le rimanenti.</a:t>
            </a:r>
          </a:p>
          <a:p>
            <a:r>
              <a:rPr lang="it-IT" sz="1800" b="0" i="0" dirty="0">
                <a:solidFill>
                  <a:schemeClr val="bg1"/>
                </a:solidFill>
                <a:effectLst/>
                <a:latin typeface="FortBook"/>
              </a:rPr>
              <a:t> </a:t>
            </a:r>
            <a:endParaRPr lang="it-IT" dirty="0">
              <a:solidFill>
                <a:schemeClr val="bg1"/>
              </a:solidFill>
              <a:latin typeface="FortBook"/>
            </a:endParaRPr>
          </a:p>
          <a:p>
            <a:r>
              <a:rPr lang="it-IT" dirty="0">
                <a:solidFill>
                  <a:schemeClr val="bg1"/>
                </a:solidFill>
                <a:latin typeface="FortBook"/>
              </a:rPr>
              <a:t>I</a:t>
            </a:r>
            <a:r>
              <a:rPr lang="it-IT" sz="1800" b="0" i="0" dirty="0">
                <a:solidFill>
                  <a:schemeClr val="bg1"/>
                </a:solidFill>
                <a:effectLst/>
                <a:latin typeface="FortBook"/>
              </a:rPr>
              <a:t>l rischio può essere o prendere decisioni avventate o aspettare troppo perdendo potenziali guadagni.</a:t>
            </a:r>
          </a:p>
          <a:p>
            <a:endParaRPr lang="it-IT" dirty="0"/>
          </a:p>
        </p:txBody>
      </p:sp>
      <p:pic>
        <p:nvPicPr>
          <p:cNvPr id="16" name="Immagine 15">
            <a:extLst>
              <a:ext uri="{FF2B5EF4-FFF2-40B4-BE49-F238E27FC236}">
                <a16:creationId xmlns:a16="http://schemas.microsoft.com/office/drawing/2014/main" id="{70D6E9FF-0FE2-F199-E91B-64C1397FF650}"/>
              </a:ext>
            </a:extLst>
          </p:cNvPr>
          <p:cNvPicPr>
            <a:picLocks noChangeAspect="1"/>
          </p:cNvPicPr>
          <p:nvPr/>
        </p:nvPicPr>
        <p:blipFill>
          <a:blip r:embed="rId6"/>
          <a:stretch>
            <a:fillRect/>
          </a:stretch>
        </p:blipFill>
        <p:spPr>
          <a:xfrm>
            <a:off x="10383542" y="3097590"/>
            <a:ext cx="713294" cy="664522"/>
          </a:xfrm>
          <a:prstGeom prst="rect">
            <a:avLst/>
          </a:prstGeom>
        </p:spPr>
      </p:pic>
      <p:pic>
        <p:nvPicPr>
          <p:cNvPr id="19" name="Immagine 18">
            <a:extLst>
              <a:ext uri="{FF2B5EF4-FFF2-40B4-BE49-F238E27FC236}">
                <a16:creationId xmlns:a16="http://schemas.microsoft.com/office/drawing/2014/main" id="{84F2F70A-301D-CCB2-43E4-F75E33598DF0}"/>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10492571" y="3169290"/>
            <a:ext cx="495235" cy="495235"/>
          </a:xfrm>
          <a:prstGeom prst="rect">
            <a:avLst/>
          </a:prstGeom>
        </p:spPr>
      </p:pic>
    </p:spTree>
    <p:extLst>
      <p:ext uri="{BB962C8B-B14F-4D97-AF65-F5344CB8AC3E}">
        <p14:creationId xmlns:p14="http://schemas.microsoft.com/office/powerpoint/2010/main" val="351162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100000"/>
                    </a14:imgEffect>
                    <a14:imgEffect>
                      <a14:brightnessContrast bright="-32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0A55B3B0-E7F0-4A2F-ADD8-61E2D301768D}"/>
              </a:ext>
            </a:extLst>
          </p:cNvPr>
          <p:cNvPicPr>
            <a:picLocks noChangeAspect="1"/>
          </p:cNvPicPr>
          <p:nvPr/>
        </p:nvPicPr>
        <p:blipFill rotWithShape="1">
          <a:blip r:embed="rId4"/>
          <a:srcRect t="7813" b="7813"/>
          <a:stretch/>
        </p:blipFill>
        <p:spPr>
          <a:xfrm>
            <a:off x="0" y="0"/>
            <a:ext cx="12192000" cy="6858000"/>
          </a:xfrm>
          <a:prstGeom prst="rect">
            <a:avLst/>
          </a:prstGeom>
        </p:spPr>
      </p:pic>
      <p:sp>
        <p:nvSpPr>
          <p:cNvPr id="8" name="Fumetto: ovale 7">
            <a:extLst>
              <a:ext uri="{FF2B5EF4-FFF2-40B4-BE49-F238E27FC236}">
                <a16:creationId xmlns:a16="http://schemas.microsoft.com/office/drawing/2014/main" id="{F72F445C-C36C-0C78-6624-C1CE19C8C20C}"/>
              </a:ext>
            </a:extLst>
          </p:cNvPr>
          <p:cNvSpPr/>
          <p:nvPr/>
        </p:nvSpPr>
        <p:spPr>
          <a:xfrm>
            <a:off x="5646057" y="101600"/>
            <a:ext cx="5384800" cy="2699657"/>
          </a:xfrm>
          <a:prstGeom prst="wedgeEllipseCallout">
            <a:avLst/>
          </a:prstGeom>
          <a:pattFill prst="pct70">
            <a:fgClr>
              <a:schemeClr val="bg1">
                <a:lumMod val="65000"/>
              </a:schemeClr>
            </a:fgClr>
            <a:bgClr>
              <a:schemeClr val="tx1">
                <a:lumMod val="75000"/>
                <a:lumOff val="25000"/>
              </a:schemeClr>
            </a:bgClr>
          </a:pattFill>
          <a:scene3d>
            <a:camera prst="orthographicFront">
              <a:rot lat="0" lon="11099976"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Segnaposto contenuto 2">
            <a:extLst>
              <a:ext uri="{FF2B5EF4-FFF2-40B4-BE49-F238E27FC236}">
                <a16:creationId xmlns:a16="http://schemas.microsoft.com/office/drawing/2014/main" id="{1C82A27E-33F5-06B6-867D-196F6F973E1A}"/>
              </a:ext>
            </a:extLst>
          </p:cNvPr>
          <p:cNvSpPr>
            <a:spLocks noGrp="1"/>
          </p:cNvSpPr>
          <p:nvPr>
            <p:ph idx="1"/>
          </p:nvPr>
        </p:nvSpPr>
        <p:spPr>
          <a:xfrm>
            <a:off x="6070340" y="334906"/>
            <a:ext cx="4536233" cy="2000815"/>
          </a:xfrm>
        </p:spPr>
        <p:txBody>
          <a:bodyPr>
            <a:normAutofit fontScale="25000" lnSpcReduction="20000"/>
          </a:bodyPr>
          <a:lstStyle/>
          <a:p>
            <a:pPr marL="0" indent="0">
              <a:buNone/>
            </a:pPr>
            <a:endParaRPr lang="it-IT" sz="1400" dirty="0"/>
          </a:p>
          <a:p>
            <a:pPr marL="0" indent="0">
              <a:buNone/>
            </a:pPr>
            <a:endParaRPr lang="it-IT" sz="4800" dirty="0"/>
          </a:p>
          <a:p>
            <a:pPr marL="0" indent="0" algn="ctr">
              <a:buNone/>
            </a:pPr>
            <a:r>
              <a:rPr lang="it-IT" sz="5600" b="1" dirty="0">
                <a:solidFill>
                  <a:schemeClr val="bg1"/>
                </a:solidFill>
              </a:rPr>
              <a:t>La fiducia degli investitori è il collante che tiene insieme il mercato finanziario. Quando hanno fiducia, sono più disposti a investire i loro soldi in azioni, obbligazioni e altri strumenti finanziari. Questo flusso è cruciale per finanziare le imprese e i progetti, alimentando la crescita economica. Inoltre, quando c'è fiducia, i mercati sono più stabili perché gli investitori sono meno propensi a reagire in modo eccessivo a notizie negative o alle fluttuazioni dei prezzi.</a:t>
            </a:r>
          </a:p>
          <a:p>
            <a:pPr marL="0" indent="0">
              <a:buNone/>
            </a:pPr>
            <a:r>
              <a:rPr lang="it-IT" sz="1400" dirty="0"/>
              <a:t>                                                                                                                                                                                                                                     </a:t>
            </a:r>
            <a:endParaRPr lang="it-IT" sz="1600" dirty="0"/>
          </a:p>
          <a:p>
            <a:pPr marL="0" indent="0">
              <a:buNone/>
            </a:pPr>
            <a:endParaRPr lang="it-IT" sz="1600" dirty="0"/>
          </a:p>
        </p:txBody>
      </p:sp>
      <p:pic>
        <p:nvPicPr>
          <p:cNvPr id="7" name="Immagine 6" descr="Immagine che contiene persona, Viso umano, vestiti, uomo&#10;&#10;Descrizione generata automaticamente">
            <a:extLst>
              <a:ext uri="{FF2B5EF4-FFF2-40B4-BE49-F238E27FC236}">
                <a16:creationId xmlns:a16="http://schemas.microsoft.com/office/drawing/2014/main" id="{3A2B5F5D-1ADB-7610-21B7-4E4B8077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91796" y="2801257"/>
            <a:ext cx="3300204" cy="4082726"/>
          </a:xfrm>
          <a:prstGeom prst="rect">
            <a:avLst/>
          </a:prstGeom>
        </p:spPr>
      </p:pic>
      <p:sp>
        <p:nvSpPr>
          <p:cNvPr id="9" name="CasellaDiTesto 8">
            <a:extLst>
              <a:ext uri="{FF2B5EF4-FFF2-40B4-BE49-F238E27FC236}">
                <a16:creationId xmlns:a16="http://schemas.microsoft.com/office/drawing/2014/main" id="{160E10B6-1927-86D4-82FD-D5C1BF18C790}"/>
              </a:ext>
            </a:extLst>
          </p:cNvPr>
          <p:cNvSpPr txBox="1"/>
          <p:nvPr/>
        </p:nvSpPr>
        <p:spPr>
          <a:xfrm>
            <a:off x="6810010" y="6387068"/>
            <a:ext cx="2521207" cy="369332"/>
          </a:xfrm>
          <a:prstGeom prst="rect">
            <a:avLst/>
          </a:prstGeom>
          <a:noFill/>
        </p:spPr>
        <p:txBody>
          <a:bodyPr wrap="square" rtlCol="0">
            <a:spAutoFit/>
          </a:bodyPr>
          <a:lstStyle/>
          <a:p>
            <a:r>
              <a:rPr lang="it-IT" dirty="0">
                <a:solidFill>
                  <a:schemeClr val="bg1"/>
                </a:solidFill>
              </a:rPr>
              <a:t>Benjamin Graham</a:t>
            </a:r>
          </a:p>
        </p:txBody>
      </p:sp>
      <p:sp useBgFill="1">
        <p:nvSpPr>
          <p:cNvPr id="10" name="Rettangolo con angoli arrotondati 9">
            <a:extLst>
              <a:ext uri="{FF2B5EF4-FFF2-40B4-BE49-F238E27FC236}">
                <a16:creationId xmlns:a16="http://schemas.microsoft.com/office/drawing/2014/main" id="{C4D0E3D2-F779-91F9-A133-C8B186B9E0D0}"/>
              </a:ext>
            </a:extLst>
          </p:cNvPr>
          <p:cNvSpPr/>
          <p:nvPr/>
        </p:nvSpPr>
        <p:spPr>
          <a:xfrm>
            <a:off x="137254" y="2079171"/>
            <a:ext cx="5142433" cy="269965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a:extLst>
              <a:ext uri="{FF2B5EF4-FFF2-40B4-BE49-F238E27FC236}">
                <a16:creationId xmlns:a16="http://schemas.microsoft.com/office/drawing/2014/main" id="{206DBF41-9823-0FAE-E28E-C202F67BC53E}"/>
              </a:ext>
            </a:extLst>
          </p:cNvPr>
          <p:cNvSpPr txBox="1"/>
          <p:nvPr/>
        </p:nvSpPr>
        <p:spPr>
          <a:xfrm>
            <a:off x="397673" y="2538844"/>
            <a:ext cx="4850712" cy="2031325"/>
          </a:xfrm>
          <a:prstGeom prst="rect">
            <a:avLst/>
          </a:prstGeom>
          <a:noFill/>
        </p:spPr>
        <p:txBody>
          <a:bodyPr wrap="square" rtlCol="0">
            <a:spAutoFit/>
          </a:bodyPr>
          <a:lstStyle/>
          <a:p>
            <a:r>
              <a:rPr lang="it-IT" dirty="0">
                <a:solidFill>
                  <a:schemeClr val="bg1"/>
                </a:solidFill>
              </a:rPr>
              <a:t>Fra tutti i sentimenti quello che possiede il ruolo principale nei mercati finanziari è sicuramente la </a:t>
            </a:r>
            <a:r>
              <a:rPr lang="it-IT" b="1" dirty="0">
                <a:solidFill>
                  <a:schemeClr val="bg1"/>
                </a:solidFill>
              </a:rPr>
              <a:t>fiducia</a:t>
            </a:r>
            <a:r>
              <a:rPr lang="it-IT" dirty="0">
                <a:solidFill>
                  <a:schemeClr val="bg1"/>
                </a:solidFill>
              </a:rPr>
              <a:t>.</a:t>
            </a:r>
            <a:r>
              <a:rPr lang="it-IT" sz="1800" dirty="0">
                <a:solidFill>
                  <a:schemeClr val="bg1"/>
                </a:solidFill>
              </a:rPr>
              <a:t> </a:t>
            </a:r>
          </a:p>
          <a:p>
            <a:r>
              <a:rPr lang="it-IT" sz="1800" dirty="0">
                <a:solidFill>
                  <a:schemeClr val="bg1"/>
                </a:solidFill>
              </a:rPr>
              <a:t>Questo perché tutti gli scambi si basano sul rapporto fiduciario che l’investitore ripone sia nel mercato stesso che nell’intermediario .</a:t>
            </a:r>
          </a:p>
          <a:p>
            <a:r>
              <a:rPr lang="it-IT" dirty="0"/>
              <a:t> </a:t>
            </a:r>
          </a:p>
        </p:txBody>
      </p:sp>
    </p:spTree>
    <p:extLst>
      <p:ext uri="{BB962C8B-B14F-4D97-AF65-F5344CB8AC3E}">
        <p14:creationId xmlns:p14="http://schemas.microsoft.com/office/powerpoint/2010/main" val="21298589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Opinion | Let Bernie Madoff, and Many More, Out of Prison - The New York  Times">
            <a:extLst>
              <a:ext uri="{FF2B5EF4-FFF2-40B4-BE49-F238E27FC236}">
                <a16:creationId xmlns:a16="http://schemas.microsoft.com/office/drawing/2014/main" id="{57F43265-444D-FF39-0298-9FC2AC3304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9887"/>
          <a:stretch/>
        </p:blipFill>
        <p:spPr bwMode="auto">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a:noFill/>
          <a:extLst>
            <a:ext uri="{909E8E84-426E-40DD-AFC4-6F175D3DCCD1}">
              <a14:hiddenFill xmlns:a14="http://schemas.microsoft.com/office/drawing/2010/main">
                <a:solidFill>
                  <a:srgbClr val="FFFFFF"/>
                </a:solidFill>
              </a14:hiddenFill>
            </a:ext>
          </a:extLst>
        </p:spPr>
      </p:pic>
      <p:pic>
        <p:nvPicPr>
          <p:cNvPr id="7" name="Immagine 6" descr="Immagine che contiene ruota, veicolo, Veicolo terrestre, pneumatico&#10;&#10;Descrizione generata automaticamente">
            <a:extLst>
              <a:ext uri="{FF2B5EF4-FFF2-40B4-BE49-F238E27FC236}">
                <a16:creationId xmlns:a16="http://schemas.microsoft.com/office/drawing/2014/main" id="{BE0A23AE-F195-BFF3-0439-E5B6F9A52E41}"/>
              </a:ext>
            </a:extLst>
          </p:cNvPr>
          <p:cNvPicPr>
            <a:picLocks noChangeAspect="1"/>
          </p:cNvPicPr>
          <p:nvPr/>
        </p:nvPicPr>
        <p:blipFill rotWithShape="1">
          <a:blip r:embed="rId3">
            <a:extLst>
              <a:ext uri="{28A0092B-C50C-407E-A947-70E740481C1C}">
                <a14:useLocalDpi xmlns:a14="http://schemas.microsoft.com/office/drawing/2010/main" val="0"/>
              </a:ext>
            </a:extLst>
          </a:blip>
          <a:srcRect t="2339" r="1" b="1"/>
          <a:stretch/>
        </p:blipFill>
        <p:spPr>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p:spPr>
      </p:pic>
      <p:grpSp>
        <p:nvGrpSpPr>
          <p:cNvPr id="2057" name="Group 2056">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058" name="Freeform: Shape 2057">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59" name="Freeform: Shape 2058">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4">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Segnaposto contenuto 2">
            <a:extLst>
              <a:ext uri="{FF2B5EF4-FFF2-40B4-BE49-F238E27FC236}">
                <a16:creationId xmlns:a16="http://schemas.microsoft.com/office/drawing/2014/main" id="{244FF445-0687-AE50-EB2A-A93F0AF47CC0}"/>
              </a:ext>
            </a:extLst>
          </p:cNvPr>
          <p:cNvSpPr>
            <a:spLocks noGrp="1"/>
          </p:cNvSpPr>
          <p:nvPr>
            <p:ph idx="1"/>
          </p:nvPr>
        </p:nvSpPr>
        <p:spPr>
          <a:xfrm>
            <a:off x="208768" y="4550369"/>
            <a:ext cx="5540680" cy="1839191"/>
          </a:xfrm>
        </p:spPr>
        <p:txBody>
          <a:bodyPr>
            <a:normAutofit lnSpcReduction="10000"/>
          </a:bodyPr>
          <a:lstStyle/>
          <a:p>
            <a:pPr marL="0" indent="0">
              <a:buNone/>
            </a:pPr>
            <a:r>
              <a:rPr lang="it-IT" sz="1600" dirty="0">
                <a:solidFill>
                  <a:schemeClr val="bg1">
                    <a:alpha val="80000"/>
                  </a:schemeClr>
                </a:solidFill>
              </a:rPr>
              <a:t>Un fenomeno molto diffuso negli ultimi anni è quello dei «fuffa-guru», individui che tramite i social media si presentano come esperti nel campo finanziario, ma che in realtà forniscono consigli poco attendibili o addirittura ingannevoli. Spesso cercano di attirare l'attenzione attraverso promesse di ricchezza rapida o strategie di investimento rischiose, senza fornire una base solida o verificabile per le loro affermazioni. </a:t>
            </a:r>
          </a:p>
          <a:p>
            <a:pPr marL="0" indent="0">
              <a:buNone/>
            </a:pPr>
            <a:endParaRPr lang="it-IT" sz="600" dirty="0">
              <a:solidFill>
                <a:schemeClr val="bg1">
                  <a:alpha val="80000"/>
                </a:schemeClr>
              </a:solidFill>
            </a:endParaRPr>
          </a:p>
        </p:txBody>
      </p:sp>
      <p:sp>
        <p:nvSpPr>
          <p:cNvPr id="2" name="CasellaDiTesto 1">
            <a:extLst>
              <a:ext uri="{FF2B5EF4-FFF2-40B4-BE49-F238E27FC236}">
                <a16:creationId xmlns:a16="http://schemas.microsoft.com/office/drawing/2014/main" id="{AF28A43E-B22C-238D-0E90-00020C9091EB}"/>
              </a:ext>
            </a:extLst>
          </p:cNvPr>
          <p:cNvSpPr txBox="1"/>
          <p:nvPr/>
        </p:nvSpPr>
        <p:spPr>
          <a:xfrm>
            <a:off x="322924" y="3672188"/>
            <a:ext cx="6086168" cy="523220"/>
          </a:xfrm>
          <a:prstGeom prst="rect">
            <a:avLst/>
          </a:prstGeom>
          <a:noFill/>
        </p:spPr>
        <p:txBody>
          <a:bodyPr wrap="square" rtlCol="0">
            <a:spAutoFit/>
          </a:bodyPr>
          <a:lstStyle/>
          <a:p>
            <a:r>
              <a:rPr lang="it-IT" sz="2800" dirty="0">
                <a:latin typeface="Congenial Black" panose="020F0502020204030204" pitchFamily="2" charset="0"/>
              </a:rPr>
              <a:t>Occhio alle trappole</a:t>
            </a:r>
          </a:p>
        </p:txBody>
      </p:sp>
      <p:sp>
        <p:nvSpPr>
          <p:cNvPr id="4" name="CasellaDiTesto 3">
            <a:extLst>
              <a:ext uri="{FF2B5EF4-FFF2-40B4-BE49-F238E27FC236}">
                <a16:creationId xmlns:a16="http://schemas.microsoft.com/office/drawing/2014/main" id="{D1770B99-0FB0-A078-87E8-D454C7D7B66E}"/>
              </a:ext>
            </a:extLst>
          </p:cNvPr>
          <p:cNvSpPr txBox="1"/>
          <p:nvPr/>
        </p:nvSpPr>
        <p:spPr>
          <a:xfrm>
            <a:off x="6200384" y="4477471"/>
            <a:ext cx="5540680" cy="2062103"/>
          </a:xfrm>
          <a:prstGeom prst="rect">
            <a:avLst/>
          </a:prstGeom>
          <a:noFill/>
        </p:spPr>
        <p:txBody>
          <a:bodyPr wrap="square" rtlCol="0">
            <a:spAutoFit/>
          </a:bodyPr>
          <a:lstStyle/>
          <a:p>
            <a:r>
              <a:rPr lang="it-IT" sz="1600" dirty="0">
                <a:solidFill>
                  <a:schemeClr val="bg1">
                    <a:alpha val="80000"/>
                  </a:schemeClr>
                </a:solidFill>
              </a:rPr>
              <a:t>Bernie Madoff è stato un finanziere statunitense che ha orchestrato la più grande truffa finanziaria della storia. Nel 2008 è emerso che la sua società di investimento era in realtà una truffa a schema Ponzi, in cui venivano utilizzati i soldi dei nuovi investitori per pagare i rendimenti promessi agli investitori esistenti, anziché effettuare effettivi investimenti finanziari. Madoff è stato condannato a 150 anni di carcere nel 2009 per frode, riciclaggio di denaro e altri reati finanziari</a:t>
            </a:r>
            <a:endParaRPr lang="it-IT" sz="1600" dirty="0"/>
          </a:p>
        </p:txBody>
      </p:sp>
    </p:spTree>
    <p:extLst>
      <p:ext uri="{BB962C8B-B14F-4D97-AF65-F5344CB8AC3E}">
        <p14:creationId xmlns:p14="http://schemas.microsoft.com/office/powerpoint/2010/main" val="2975049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sharpenSoften amount="-100000"/>
                    </a14:imgEffect>
                    <a14:imgEffect>
                      <a14:saturation sat="7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2" descr="sustainable bank cartoon. city street and sunny morning">
            <a:extLst>
              <a:ext uri="{FF2B5EF4-FFF2-40B4-BE49-F238E27FC236}">
                <a16:creationId xmlns:a16="http://schemas.microsoft.com/office/drawing/2014/main" id="{11C8093D-729D-2457-5DF1-93D2D69A3A4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106000"/>
                    </a14:imgEffect>
                  </a14:imgLayer>
                </a14:imgProps>
              </a:ext>
              <a:ext uri="{28A0092B-C50C-407E-A947-70E740481C1C}">
                <a14:useLocalDpi xmlns:a14="http://schemas.microsoft.com/office/drawing/2010/main" val="0"/>
              </a:ext>
            </a:extLst>
          </a:blip>
          <a:srcRect t="7771" b="777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useBgFill="1">
        <p:nvSpPr>
          <p:cNvPr id="7" name="Rettangolo con angoli arrotondati 6">
            <a:extLst>
              <a:ext uri="{FF2B5EF4-FFF2-40B4-BE49-F238E27FC236}">
                <a16:creationId xmlns:a16="http://schemas.microsoft.com/office/drawing/2014/main" id="{13E5F1E3-9E38-4718-3C77-D8F525C1C94D}"/>
              </a:ext>
            </a:extLst>
          </p:cNvPr>
          <p:cNvSpPr/>
          <p:nvPr/>
        </p:nvSpPr>
        <p:spPr>
          <a:xfrm>
            <a:off x="3328219" y="2531149"/>
            <a:ext cx="5206181" cy="318471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CasellaDiTesto 7">
            <a:extLst>
              <a:ext uri="{FF2B5EF4-FFF2-40B4-BE49-F238E27FC236}">
                <a16:creationId xmlns:a16="http://schemas.microsoft.com/office/drawing/2014/main" id="{5BFC7C97-FD9D-3E8B-851A-592D35A5A1C2}"/>
              </a:ext>
            </a:extLst>
          </p:cNvPr>
          <p:cNvSpPr txBox="1"/>
          <p:nvPr/>
        </p:nvSpPr>
        <p:spPr>
          <a:xfrm>
            <a:off x="3529779" y="2692345"/>
            <a:ext cx="5004621" cy="2862322"/>
          </a:xfrm>
          <a:prstGeom prst="rect">
            <a:avLst/>
          </a:prstGeom>
          <a:noFill/>
        </p:spPr>
        <p:txBody>
          <a:bodyPr wrap="square" rtlCol="0">
            <a:spAutoFit/>
          </a:bodyPr>
          <a:lstStyle/>
          <a:p>
            <a:r>
              <a:rPr lang="it-IT" dirty="0">
                <a:solidFill>
                  <a:schemeClr val="bg1"/>
                </a:solidFill>
              </a:rPr>
              <a:t>Per fortuna, la maggior parte delle istituzioni finanziarie agisce in maniera onesta e pulita, gestendo i rischi in modo efficace e offrendo consulenze mirata alle esigenze individuali dei clienti. </a:t>
            </a:r>
          </a:p>
          <a:p>
            <a:r>
              <a:rPr lang="it-IT" dirty="0">
                <a:solidFill>
                  <a:schemeClr val="bg1"/>
                </a:solidFill>
              </a:rPr>
              <a:t>In particolare le banche locali svolgono un ruolo chiave nel finanziare progetti a livello comunitario, sostenendo lo sviluppo economico del territorio e creando legami solidi con gli investitori e le imprese. </a:t>
            </a:r>
          </a:p>
        </p:txBody>
      </p:sp>
    </p:spTree>
    <p:extLst>
      <p:ext uri="{BB962C8B-B14F-4D97-AF65-F5344CB8AC3E}">
        <p14:creationId xmlns:p14="http://schemas.microsoft.com/office/powerpoint/2010/main" val="221246875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5" name="Segnaposto contenuto 4" descr="Immagine che contiene vestiti, persona, Viso umano, uomo&#10;&#10;Descrizione generata automaticamente">
            <a:extLst>
              <a:ext uri="{FF2B5EF4-FFF2-40B4-BE49-F238E27FC236}">
                <a16:creationId xmlns:a16="http://schemas.microsoft.com/office/drawing/2014/main" id="{FD400B44-DE05-F193-3958-93FE4FAD66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36780" y="547318"/>
            <a:ext cx="9466022" cy="6310682"/>
          </a:xfrm>
        </p:spPr>
      </p:pic>
      <p:pic>
        <p:nvPicPr>
          <p:cNvPr id="3" name="Immagine 2" descr="Immagine che contiene vestiti, persona, abito, Viso umano&#10;&#10;Descrizione generata automaticamente">
            <a:extLst>
              <a:ext uri="{FF2B5EF4-FFF2-40B4-BE49-F238E27FC236}">
                <a16:creationId xmlns:a16="http://schemas.microsoft.com/office/drawing/2014/main" id="{AE73E83B-A6B2-C599-5B8B-2634FC764B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009" y="1027164"/>
            <a:ext cx="3877064" cy="5830836"/>
          </a:xfrm>
          <a:prstGeom prst="rect">
            <a:avLst/>
          </a:prstGeom>
        </p:spPr>
      </p:pic>
      <p:sp>
        <p:nvSpPr>
          <p:cNvPr id="8" name="Rettangolo con angoli arrotondati 7">
            <a:extLst>
              <a:ext uri="{FF2B5EF4-FFF2-40B4-BE49-F238E27FC236}">
                <a16:creationId xmlns:a16="http://schemas.microsoft.com/office/drawing/2014/main" id="{778F12A5-D273-89F7-BC3D-234A5D657389}"/>
              </a:ext>
            </a:extLst>
          </p:cNvPr>
          <p:cNvSpPr/>
          <p:nvPr/>
        </p:nvSpPr>
        <p:spPr>
          <a:xfrm>
            <a:off x="3169055" y="547318"/>
            <a:ext cx="4762917" cy="24810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E825E3E1-3FD5-F98D-5B07-0CD9D4330AE8}"/>
              </a:ext>
            </a:extLst>
          </p:cNvPr>
          <p:cNvSpPr txBox="1"/>
          <p:nvPr/>
        </p:nvSpPr>
        <p:spPr>
          <a:xfrm>
            <a:off x="3299684" y="840340"/>
            <a:ext cx="4762917" cy="1754326"/>
          </a:xfrm>
          <a:prstGeom prst="rect">
            <a:avLst/>
          </a:prstGeom>
          <a:noFill/>
        </p:spPr>
        <p:txBody>
          <a:bodyPr wrap="square" rtlCol="0">
            <a:spAutoFit/>
          </a:bodyPr>
          <a:lstStyle/>
          <a:p>
            <a:r>
              <a:rPr lang="it-IT" dirty="0">
                <a:solidFill>
                  <a:schemeClr val="bg1"/>
                </a:solidFill>
              </a:rPr>
              <a:t>Inoltre è evidente che distinguere un bravo investitore da uno estremamente fortunato può essere un compito difficile. Mentre la straordinaria abilità di figure come Warren Buffett è universalmente riconosciuta, in</a:t>
            </a:r>
          </a:p>
          <a:p>
            <a:r>
              <a:rPr lang="it-IT" dirty="0">
                <a:solidFill>
                  <a:schemeClr val="bg1"/>
                </a:solidFill>
              </a:rPr>
              <a:t> alcuni casi la questione è più complessa</a:t>
            </a:r>
          </a:p>
        </p:txBody>
      </p:sp>
    </p:spTree>
    <p:extLst>
      <p:ext uri="{BB962C8B-B14F-4D97-AF65-F5344CB8AC3E}">
        <p14:creationId xmlns:p14="http://schemas.microsoft.com/office/powerpoint/2010/main" val="878410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5" name="Segnaposto contenuto 4" descr="Immagine che contiene vestiti, persona, Viso umano, uomo&#10;&#10;Descrizione generata automaticamente">
            <a:extLst>
              <a:ext uri="{FF2B5EF4-FFF2-40B4-BE49-F238E27FC236}">
                <a16:creationId xmlns:a16="http://schemas.microsoft.com/office/drawing/2014/main" id="{FD400B44-DE05-F193-3958-93FE4FAD66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324110" y="2506662"/>
            <a:ext cx="6527006" cy="4351338"/>
          </a:xfrm>
        </p:spPr>
      </p:pic>
      <p:pic>
        <p:nvPicPr>
          <p:cNvPr id="3" name="Immagine 2" descr="Immagine che contiene vestiti, persona, abito, Viso umano&#10;&#10;Descrizione generata automaticamente">
            <a:extLst>
              <a:ext uri="{FF2B5EF4-FFF2-40B4-BE49-F238E27FC236}">
                <a16:creationId xmlns:a16="http://schemas.microsoft.com/office/drawing/2014/main" id="{AE73E83B-A6B2-C599-5B8B-2634FC764B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010" y="50633"/>
            <a:ext cx="4526383" cy="6807367"/>
          </a:xfrm>
          <a:prstGeom prst="rect">
            <a:avLst/>
          </a:prstGeom>
        </p:spPr>
      </p:pic>
      <p:sp>
        <p:nvSpPr>
          <p:cNvPr id="7" name="Rettangolo con angoli arrotondati 6">
            <a:extLst>
              <a:ext uri="{FF2B5EF4-FFF2-40B4-BE49-F238E27FC236}">
                <a16:creationId xmlns:a16="http://schemas.microsoft.com/office/drawing/2014/main" id="{EB3BC53F-A6CE-79FC-B156-7DFDF43B9AA5}"/>
              </a:ext>
            </a:extLst>
          </p:cNvPr>
          <p:cNvSpPr/>
          <p:nvPr/>
        </p:nvSpPr>
        <p:spPr>
          <a:xfrm>
            <a:off x="3403879" y="531249"/>
            <a:ext cx="5943600" cy="230832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6D02FD97-4BC9-B5DE-A28F-52251F8E1F25}"/>
              </a:ext>
            </a:extLst>
          </p:cNvPr>
          <p:cNvSpPr txBox="1"/>
          <p:nvPr/>
        </p:nvSpPr>
        <p:spPr>
          <a:xfrm>
            <a:off x="3577213" y="696519"/>
            <a:ext cx="5596932" cy="2308324"/>
          </a:xfrm>
          <a:prstGeom prst="rect">
            <a:avLst/>
          </a:prstGeom>
          <a:noFill/>
        </p:spPr>
        <p:txBody>
          <a:bodyPr wrap="square" rtlCol="0">
            <a:spAutoFit/>
          </a:bodyPr>
          <a:lstStyle/>
          <a:p>
            <a:r>
              <a:rPr lang="it-IT" dirty="0">
                <a:solidFill>
                  <a:schemeClr val="bg1"/>
                </a:solidFill>
              </a:rPr>
              <a:t>Michael </a:t>
            </a:r>
            <a:r>
              <a:rPr lang="it-IT" sz="1800" dirty="0" err="1">
                <a:solidFill>
                  <a:schemeClr val="bg1"/>
                </a:solidFill>
              </a:rPr>
              <a:t>Burry</a:t>
            </a:r>
            <a:r>
              <a:rPr lang="it-IT" sz="1800" dirty="0">
                <a:solidFill>
                  <a:schemeClr val="bg1"/>
                </a:solidFill>
              </a:rPr>
              <a:t> fu uno dei pochissimi ad accorgersi della imminente crisi del mercato immobiliare e tra il 2004 e il 2007 acquistò con il suo fondo, </a:t>
            </a:r>
            <a:r>
              <a:rPr lang="it-IT" sz="1800" dirty="0" err="1">
                <a:solidFill>
                  <a:schemeClr val="bg1"/>
                </a:solidFill>
              </a:rPr>
              <a:t>Scion</a:t>
            </a:r>
            <a:r>
              <a:rPr lang="it-IT" sz="1800" dirty="0">
                <a:solidFill>
                  <a:schemeClr val="bg1"/>
                </a:solidFill>
              </a:rPr>
              <a:t> Capital,  diversi CDS contro i mutui subprime. Sebbene all’inizio diversi investitori non credettero in lui, ritirando il loro capitale, alla fine del 2008 la </a:t>
            </a:r>
            <a:r>
              <a:rPr lang="it-IT" sz="1800" dirty="0" err="1">
                <a:solidFill>
                  <a:schemeClr val="bg1"/>
                </a:solidFill>
              </a:rPr>
              <a:t>Scion</a:t>
            </a:r>
            <a:r>
              <a:rPr lang="it-IT" sz="1800" dirty="0">
                <a:solidFill>
                  <a:schemeClr val="bg1"/>
                </a:solidFill>
              </a:rPr>
              <a:t> Capital realizzò un +489.34% pari a un guadagno di circa 800 milioni di dollari. </a:t>
            </a:r>
          </a:p>
          <a:p>
            <a:endParaRPr lang="it-IT" dirty="0"/>
          </a:p>
        </p:txBody>
      </p:sp>
    </p:spTree>
    <p:extLst>
      <p:ext uri="{BB962C8B-B14F-4D97-AF65-F5344CB8AC3E}">
        <p14:creationId xmlns:p14="http://schemas.microsoft.com/office/powerpoint/2010/main" val="993834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5" name="Segnaposto contenuto 4" descr="Immagine che contiene vestiti, persona, Viso umano, uomo&#10;&#10;Descrizione generata automaticamente">
            <a:extLst>
              <a:ext uri="{FF2B5EF4-FFF2-40B4-BE49-F238E27FC236}">
                <a16:creationId xmlns:a16="http://schemas.microsoft.com/office/drawing/2014/main" id="{FD400B44-DE05-F193-3958-93FE4FAD664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162026" y="-396240"/>
            <a:ext cx="10881359" cy="7254240"/>
          </a:xfrm>
        </p:spPr>
      </p:pic>
      <p:pic>
        <p:nvPicPr>
          <p:cNvPr id="3" name="Immagine 2" descr="Immagine che contiene vestiti, persona, abito, Viso umano&#10;&#10;Descrizione generata automaticamente">
            <a:extLst>
              <a:ext uri="{FF2B5EF4-FFF2-40B4-BE49-F238E27FC236}">
                <a16:creationId xmlns:a16="http://schemas.microsoft.com/office/drawing/2014/main" id="{AE73E83B-A6B2-C599-5B8B-2634FC764B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65" y="2773680"/>
            <a:ext cx="2715763" cy="4084320"/>
          </a:xfrm>
          <a:prstGeom prst="rect">
            <a:avLst/>
          </a:prstGeom>
        </p:spPr>
      </p:pic>
      <p:sp>
        <p:nvSpPr>
          <p:cNvPr id="4" name="Rettangolo con angoli arrotondati 3">
            <a:extLst>
              <a:ext uri="{FF2B5EF4-FFF2-40B4-BE49-F238E27FC236}">
                <a16:creationId xmlns:a16="http://schemas.microsoft.com/office/drawing/2014/main" id="{8FCA7FD2-4D4F-99DA-404B-B91C3F64D689}"/>
              </a:ext>
            </a:extLst>
          </p:cNvPr>
          <p:cNvSpPr/>
          <p:nvPr/>
        </p:nvSpPr>
        <p:spPr>
          <a:xfrm>
            <a:off x="2092338" y="334202"/>
            <a:ext cx="6032361" cy="28020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a:extLst>
              <a:ext uri="{FF2B5EF4-FFF2-40B4-BE49-F238E27FC236}">
                <a16:creationId xmlns:a16="http://schemas.microsoft.com/office/drawing/2014/main" id="{4ECB8884-EDCC-0748-851F-E69075733B6C}"/>
              </a:ext>
            </a:extLst>
          </p:cNvPr>
          <p:cNvSpPr txBox="1"/>
          <p:nvPr/>
        </p:nvSpPr>
        <p:spPr>
          <a:xfrm>
            <a:off x="2199352" y="550911"/>
            <a:ext cx="5925347" cy="2585323"/>
          </a:xfrm>
          <a:prstGeom prst="rect">
            <a:avLst/>
          </a:prstGeom>
          <a:noFill/>
        </p:spPr>
        <p:txBody>
          <a:bodyPr wrap="square" rtlCol="0">
            <a:spAutoFit/>
          </a:bodyPr>
          <a:lstStyle/>
          <a:p>
            <a:r>
              <a:rPr lang="it-IT" sz="1800" dirty="0">
                <a:solidFill>
                  <a:schemeClr val="bg1"/>
                </a:solidFill>
              </a:rPr>
              <a:t>Al contrario Bill Miller, riconosciuto nel 2005 come uno dei migliori investitori esistenti grazie ai ricavi generati dall’acquisto delle azioni Amazon nella crisi delle Dot.com, dalle azioni Google comprate al rilascio e da uno storico di ben 15 anni in cui superava la percentuale di guadagno dell’ S&amp;P500, non riconobbe l’avvento della crisi del 2008 e portò il Legg Mason fund a ingenti perdite e al licenziamento di circa 350 dipendenti agli inizi del 2010.</a:t>
            </a:r>
          </a:p>
          <a:p>
            <a:endParaRPr lang="it-IT" dirty="0"/>
          </a:p>
        </p:txBody>
      </p:sp>
    </p:spTree>
    <p:extLst>
      <p:ext uri="{BB962C8B-B14F-4D97-AF65-F5344CB8AC3E}">
        <p14:creationId xmlns:p14="http://schemas.microsoft.com/office/powerpoint/2010/main" val="1391626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0" name="CasellaDiTesto 9">
            <a:extLst>
              <a:ext uri="{FF2B5EF4-FFF2-40B4-BE49-F238E27FC236}">
                <a16:creationId xmlns:a16="http://schemas.microsoft.com/office/drawing/2014/main" id="{B623D9C1-1B06-5475-E08E-4CDAA5D16A4F}"/>
              </a:ext>
            </a:extLst>
          </p:cNvPr>
          <p:cNvSpPr txBox="1"/>
          <p:nvPr/>
        </p:nvSpPr>
        <p:spPr>
          <a:xfrm rot="21217779">
            <a:off x="3067501" y="2408825"/>
            <a:ext cx="3698899" cy="3108543"/>
          </a:xfrm>
          <a:prstGeom prst="rect">
            <a:avLst/>
          </a:prstGeom>
          <a:noFill/>
        </p:spPr>
        <p:txBody>
          <a:bodyPr wrap="square" rtlCol="0">
            <a:spAutoFit/>
          </a:bodyPr>
          <a:lstStyle/>
          <a:p>
            <a:r>
              <a:rPr lang="it-IT" sz="1400" dirty="0">
                <a:latin typeface="Verdana Pro Black" panose="020F0502020204030204" pitchFamily="34" charset="0"/>
                <a:ea typeface="ADLaM Display" panose="02010000000000000000" pitchFamily="2" charset="0"/>
                <a:cs typeface="Dreaming Outloud Script Pro" panose="020F0502020204030204" pitchFamily="66" charset="0"/>
              </a:rPr>
              <a:t>In conclusione, per avere successo negli investimenti, è essenziale essere determinati, ben informati e consapevoli dei propri limiti finanziari, comprendendo appieno la propria tolleranza al rischio e le proprie disponibilità economiche. Affidarsi a enti sicuri aggiunge una componente di stabilità, mentre la pazienza e la disciplina sono le chiavi per mantenere la rotta verso gli obiettivi nel lungo termine.</a:t>
            </a:r>
          </a:p>
        </p:txBody>
      </p:sp>
    </p:spTree>
    <p:extLst>
      <p:ext uri="{BB962C8B-B14F-4D97-AF65-F5344CB8AC3E}">
        <p14:creationId xmlns:p14="http://schemas.microsoft.com/office/powerpoint/2010/main" val="19440806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5" name="Rectangle 103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draw a cartoon light brown background for a presentation with some books on the left ">
            <a:extLst>
              <a:ext uri="{FF2B5EF4-FFF2-40B4-BE49-F238E27FC236}">
                <a16:creationId xmlns:a16="http://schemas.microsoft.com/office/drawing/2014/main" id="{0DA0A43B-89A5-E1F4-3BEF-4A8822D48BB5}"/>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657" b="1507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contenuto 2">
            <a:extLst>
              <a:ext uri="{FF2B5EF4-FFF2-40B4-BE49-F238E27FC236}">
                <a16:creationId xmlns:a16="http://schemas.microsoft.com/office/drawing/2014/main" id="{03619899-22ED-18F8-39F0-A137753FCCC9}"/>
              </a:ext>
            </a:extLst>
          </p:cNvPr>
          <p:cNvSpPr>
            <a:spLocks noGrp="1"/>
          </p:cNvSpPr>
          <p:nvPr>
            <p:ph idx="1"/>
          </p:nvPr>
        </p:nvSpPr>
        <p:spPr>
          <a:xfrm>
            <a:off x="592393" y="2041935"/>
            <a:ext cx="10515600" cy="4351338"/>
          </a:xfrm>
        </p:spPr>
        <p:txBody>
          <a:bodyPr>
            <a:normAutofit/>
          </a:bodyPr>
          <a:lstStyle/>
          <a:p>
            <a:pPr marL="0" indent="0">
              <a:buNone/>
            </a:pPr>
            <a:r>
              <a:rPr lang="it-IT" b="1" dirty="0">
                <a:solidFill>
                  <a:srgbClr val="FFFFFF"/>
                </a:solidFill>
              </a:rPr>
              <a:t>BIBLIOGRAFIA E FONTI</a:t>
            </a:r>
          </a:p>
          <a:p>
            <a:pPr marL="0" indent="0">
              <a:buNone/>
            </a:pPr>
            <a:r>
              <a:rPr lang="it-IT" b="0" i="0" dirty="0">
                <a:solidFill>
                  <a:srgbClr val="FFFFFF"/>
                </a:solidFill>
                <a:effectLst/>
                <a:latin typeface="Segoe UI" panose="020B0502040204020203" pitchFamily="34" charset="0"/>
                <a:hlinkClick r:id="rId3">
                  <a:extLst>
                    <a:ext uri="{A12FA001-AC4F-418D-AE19-62706E023703}">
                      <ahyp:hlinkClr xmlns:ahyp="http://schemas.microsoft.com/office/drawing/2018/hyperlinkcolor" val="tx"/>
                    </a:ext>
                  </a:extLst>
                </a:hlinkClick>
              </a:rPr>
              <a:t>www.blackrock.com</a:t>
            </a:r>
            <a:endParaRPr lang="it-IT" dirty="0">
              <a:solidFill>
                <a:srgbClr val="FFFFFF"/>
              </a:solidFill>
              <a:latin typeface="Segoe UI" panose="020B0502040204020203" pitchFamily="34" charset="0"/>
            </a:endParaRPr>
          </a:p>
          <a:p>
            <a:pPr marL="0" indent="0">
              <a:buNone/>
            </a:pPr>
            <a:r>
              <a:rPr lang="it-IT" b="0" i="0" dirty="0">
                <a:solidFill>
                  <a:srgbClr val="FFFFFF"/>
                </a:solidFill>
                <a:effectLst/>
                <a:latin typeface="Segoe UI" panose="020B0502040204020203" pitchFamily="34" charset="0"/>
                <a:hlinkClick r:id="rId4">
                  <a:extLst>
                    <a:ext uri="{A12FA001-AC4F-418D-AE19-62706E023703}">
                      <ahyp:hlinkClr xmlns:ahyp="http://schemas.microsoft.com/office/drawing/2018/hyperlinkcolor" val="tx"/>
                    </a:ext>
                  </a:extLst>
                </a:hlinkClick>
              </a:rPr>
              <a:t>www.consob.it</a:t>
            </a:r>
            <a:endParaRPr lang="it-IT" b="0" i="0" dirty="0">
              <a:solidFill>
                <a:srgbClr val="FFFFFF"/>
              </a:solidFill>
              <a:effectLst/>
              <a:latin typeface="Segoe UI" panose="020B0502040204020203" pitchFamily="34" charset="0"/>
            </a:endParaRPr>
          </a:p>
          <a:p>
            <a:pPr marL="0" indent="0">
              <a:buNone/>
            </a:pPr>
            <a:r>
              <a:rPr lang="it-IT" b="0" i="0" dirty="0">
                <a:solidFill>
                  <a:srgbClr val="FFFFFF"/>
                </a:solidFill>
                <a:effectLst/>
                <a:latin typeface="Segoe UI" panose="020B0502040204020203" pitchFamily="34" charset="0"/>
                <a:hlinkClick r:id="rId5">
                  <a:extLst>
                    <a:ext uri="{A12FA001-AC4F-418D-AE19-62706E023703}">
                      <ahyp:hlinkClr xmlns:ahyp="http://schemas.microsoft.com/office/drawing/2018/hyperlinkcolor" val="tx"/>
                    </a:ext>
                  </a:extLst>
                </a:hlinkClick>
              </a:rPr>
              <a:t>www.ilpiacenza.it</a:t>
            </a:r>
            <a:endParaRPr lang="it-IT" dirty="0">
              <a:solidFill>
                <a:srgbClr val="FFFFFF"/>
              </a:solidFill>
              <a:latin typeface="Segoe UI" panose="020B0502040204020203" pitchFamily="34" charset="0"/>
            </a:endParaRPr>
          </a:p>
          <a:p>
            <a:pPr marL="0" indent="0">
              <a:buNone/>
            </a:pPr>
            <a:r>
              <a:rPr lang="it-IT" dirty="0">
                <a:solidFill>
                  <a:srgbClr val="FFFFFF"/>
                </a:solidFill>
              </a:rPr>
              <a:t>«The </a:t>
            </a:r>
            <a:r>
              <a:rPr lang="it-IT" dirty="0" err="1">
                <a:solidFill>
                  <a:srgbClr val="FFFFFF"/>
                </a:solidFill>
              </a:rPr>
              <a:t>intelligent</a:t>
            </a:r>
            <a:r>
              <a:rPr lang="it-IT" dirty="0">
                <a:solidFill>
                  <a:srgbClr val="FFFFFF"/>
                </a:solidFill>
              </a:rPr>
              <a:t> </a:t>
            </a:r>
            <a:r>
              <a:rPr lang="it-IT" dirty="0" err="1">
                <a:solidFill>
                  <a:srgbClr val="FFFFFF"/>
                </a:solidFill>
              </a:rPr>
              <a:t>investor</a:t>
            </a:r>
            <a:r>
              <a:rPr lang="it-IT" dirty="0">
                <a:solidFill>
                  <a:srgbClr val="FFFFFF"/>
                </a:solidFill>
              </a:rPr>
              <a:t>», Benjamin Graham.</a:t>
            </a:r>
          </a:p>
          <a:p>
            <a:pPr marL="0" indent="0">
              <a:buNone/>
            </a:pPr>
            <a:r>
              <a:rPr lang="it-IT" dirty="0">
                <a:solidFill>
                  <a:srgbClr val="FFFFFF"/>
                </a:solidFill>
              </a:rPr>
              <a:t>«Chimere, sogni e fallimenti dell’economia», Carlo Cottarelli.</a:t>
            </a:r>
            <a:endParaRPr lang="it-IT" b="1" dirty="0">
              <a:solidFill>
                <a:srgbClr val="FFFFFF"/>
              </a:solidFill>
            </a:endParaRPr>
          </a:p>
          <a:p>
            <a:pPr>
              <a:buFont typeface="Wingdings" panose="05000000000000000000" pitchFamily="2" charset="2"/>
              <a:buChar char="Ø"/>
            </a:pPr>
            <a:endParaRPr lang="it-IT" b="1" dirty="0">
              <a:solidFill>
                <a:srgbClr val="FFFFFF"/>
              </a:solidFill>
            </a:endParaRPr>
          </a:p>
        </p:txBody>
      </p:sp>
    </p:spTree>
    <p:extLst>
      <p:ext uri="{BB962C8B-B14F-4D97-AF65-F5344CB8AC3E}">
        <p14:creationId xmlns:p14="http://schemas.microsoft.com/office/powerpoint/2010/main" val="7173242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1" name="Elemento grafico 20">
            <a:extLst>
              <a:ext uri="{FF2B5EF4-FFF2-40B4-BE49-F238E27FC236}">
                <a16:creationId xmlns:a16="http://schemas.microsoft.com/office/drawing/2014/main" id="{4B2389DB-04CF-F490-310B-49C1CA58E7E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2820" y="2144929"/>
            <a:ext cx="1563159" cy="4713071"/>
          </a:xfrm>
          <a:prstGeom prst="rect">
            <a:avLst/>
          </a:prstGeom>
        </p:spPr>
      </p:pic>
      <p:pic>
        <p:nvPicPr>
          <p:cNvPr id="25" name="Elemento grafico 24">
            <a:extLst>
              <a:ext uri="{FF2B5EF4-FFF2-40B4-BE49-F238E27FC236}">
                <a16:creationId xmlns:a16="http://schemas.microsoft.com/office/drawing/2014/main" id="{11F44EC4-8DB6-741B-5F35-29ED094469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21438" y="2676123"/>
            <a:ext cx="5679914" cy="4259936"/>
          </a:xfrm>
          <a:prstGeom prst="rect">
            <a:avLst/>
          </a:prstGeom>
        </p:spPr>
      </p:pic>
      <p:pic>
        <p:nvPicPr>
          <p:cNvPr id="2052" name="Picture 4" descr="Presentation Name at emaze Presentation">
            <a:extLst>
              <a:ext uri="{FF2B5EF4-FFF2-40B4-BE49-F238E27FC236}">
                <a16:creationId xmlns:a16="http://schemas.microsoft.com/office/drawing/2014/main" id="{6603DB3C-B063-06C0-2382-631A43CB5D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3205" y="2486954"/>
            <a:ext cx="1840405" cy="4449105"/>
          </a:xfrm>
          <a:prstGeom prst="rect">
            <a:avLst/>
          </a:prstGeom>
          <a:noFill/>
          <a:extLst>
            <a:ext uri="{909E8E84-426E-40DD-AFC4-6F175D3DCCD1}">
              <a14:hiddenFill xmlns:a14="http://schemas.microsoft.com/office/drawing/2010/main">
                <a:solidFill>
                  <a:srgbClr val="FFFFFF"/>
                </a:solidFill>
              </a14:hiddenFill>
            </a:ext>
          </a:extLst>
        </p:spPr>
      </p:pic>
      <p:sp>
        <p:nvSpPr>
          <p:cNvPr id="2" name="Fumetto: ovale 1">
            <a:extLst>
              <a:ext uri="{FF2B5EF4-FFF2-40B4-BE49-F238E27FC236}">
                <a16:creationId xmlns:a16="http://schemas.microsoft.com/office/drawing/2014/main" id="{FC15B89B-6ECC-983E-C2CF-FDA48214664E}"/>
              </a:ext>
            </a:extLst>
          </p:cNvPr>
          <p:cNvSpPr/>
          <p:nvPr/>
        </p:nvSpPr>
        <p:spPr>
          <a:xfrm>
            <a:off x="-179084" y="377744"/>
            <a:ext cx="3318933" cy="1485901"/>
          </a:xfrm>
          <a:prstGeom prst="wedgeEllipseCallout">
            <a:avLst/>
          </a:prstGeom>
          <a:solidFill>
            <a:schemeClr val="bg1">
              <a:lumMod val="65000"/>
              <a:alpha val="94000"/>
            </a:schemeClr>
          </a:solidFill>
          <a:scene3d>
            <a:camera prst="orthographicFront">
              <a:rot lat="0" lon="10799978"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extLst>
              <a:ext uri="{FF2B5EF4-FFF2-40B4-BE49-F238E27FC236}">
                <a16:creationId xmlns:a16="http://schemas.microsoft.com/office/drawing/2014/main" id="{AA08FEB3-49BD-6471-A207-5A0C1DF05CE2}"/>
              </a:ext>
            </a:extLst>
          </p:cNvPr>
          <p:cNvPicPr>
            <a:picLocks noChangeAspect="1"/>
          </p:cNvPicPr>
          <p:nvPr/>
        </p:nvPicPr>
        <p:blipFill>
          <a:blip r:embed="rId8"/>
          <a:stretch>
            <a:fillRect/>
          </a:stretch>
        </p:blipFill>
        <p:spPr>
          <a:xfrm>
            <a:off x="8820620" y="683577"/>
            <a:ext cx="3371380" cy="1725318"/>
          </a:xfrm>
          <a:prstGeom prst="rect">
            <a:avLst/>
          </a:prstGeom>
          <a:scene3d>
            <a:camera prst="orthographicFront">
              <a:rot lat="0" lon="11099978" rev="0"/>
            </a:camera>
            <a:lightRig rig="threePt" dir="t"/>
          </a:scene3d>
        </p:spPr>
      </p:pic>
      <p:sp>
        <p:nvSpPr>
          <p:cNvPr id="4" name="CasellaDiTesto 3">
            <a:extLst>
              <a:ext uri="{FF2B5EF4-FFF2-40B4-BE49-F238E27FC236}">
                <a16:creationId xmlns:a16="http://schemas.microsoft.com/office/drawing/2014/main" id="{04BCC5B4-4679-FB02-4E17-0BDAF885E7A2}"/>
              </a:ext>
            </a:extLst>
          </p:cNvPr>
          <p:cNvSpPr txBox="1"/>
          <p:nvPr/>
        </p:nvSpPr>
        <p:spPr>
          <a:xfrm>
            <a:off x="109822" y="659029"/>
            <a:ext cx="2741120" cy="923330"/>
          </a:xfrm>
          <a:prstGeom prst="rect">
            <a:avLst/>
          </a:prstGeom>
          <a:noFill/>
        </p:spPr>
        <p:txBody>
          <a:bodyPr wrap="square" rtlCol="0">
            <a:spAutoFit/>
          </a:bodyPr>
          <a:lstStyle/>
          <a:p>
            <a:r>
              <a:rPr lang="it-IT" dirty="0"/>
              <a:t>Cosa sono i mercati?</a:t>
            </a:r>
          </a:p>
          <a:p>
            <a:r>
              <a:rPr lang="it-IT" dirty="0"/>
              <a:t>Quando nascono? </a:t>
            </a:r>
          </a:p>
          <a:p>
            <a:r>
              <a:rPr lang="it-IT" dirty="0"/>
              <a:t>Come si sono sviluppati?</a:t>
            </a:r>
          </a:p>
        </p:txBody>
      </p:sp>
      <p:sp>
        <p:nvSpPr>
          <p:cNvPr id="5" name="CasellaDiTesto 4">
            <a:extLst>
              <a:ext uri="{FF2B5EF4-FFF2-40B4-BE49-F238E27FC236}">
                <a16:creationId xmlns:a16="http://schemas.microsoft.com/office/drawing/2014/main" id="{1E3FF21E-78E4-D18C-70DF-AEBDE8D17B5E}"/>
              </a:ext>
            </a:extLst>
          </p:cNvPr>
          <p:cNvSpPr txBox="1"/>
          <p:nvPr/>
        </p:nvSpPr>
        <p:spPr>
          <a:xfrm>
            <a:off x="9385768" y="979412"/>
            <a:ext cx="2573866" cy="923330"/>
          </a:xfrm>
          <a:prstGeom prst="rect">
            <a:avLst/>
          </a:prstGeom>
          <a:noFill/>
        </p:spPr>
        <p:txBody>
          <a:bodyPr wrap="square" rtlCol="0">
            <a:spAutoFit/>
          </a:bodyPr>
          <a:lstStyle/>
          <a:p>
            <a:r>
              <a:rPr lang="it-IT" dirty="0"/>
              <a:t>Cosa devo comprare?</a:t>
            </a:r>
          </a:p>
          <a:p>
            <a:r>
              <a:rPr lang="it-IT" dirty="0"/>
              <a:t>Quanto velocemente vedrò i rendimenti?</a:t>
            </a:r>
          </a:p>
        </p:txBody>
      </p:sp>
    </p:spTree>
    <p:extLst>
      <p:ext uri="{BB962C8B-B14F-4D97-AF65-F5344CB8AC3E}">
        <p14:creationId xmlns:p14="http://schemas.microsoft.com/office/powerpoint/2010/main" val="780643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77F319AE-3526-7891-2372-7759525685AD}"/>
              </a:ext>
            </a:extLst>
          </p:cNvPr>
          <p:cNvSpPr/>
          <p:nvPr/>
        </p:nvSpPr>
        <p:spPr>
          <a:xfrm>
            <a:off x="884903" y="835742"/>
            <a:ext cx="9919482" cy="499478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extLst>
              <a:ext uri="{FF2B5EF4-FFF2-40B4-BE49-F238E27FC236}">
                <a16:creationId xmlns:a16="http://schemas.microsoft.com/office/drawing/2014/main" id="{7FCEF5A5-6F82-D970-8A5D-5BBFAC7560CA}"/>
              </a:ext>
            </a:extLst>
          </p:cNvPr>
          <p:cNvPicPr>
            <a:picLocks noChangeAspect="1"/>
          </p:cNvPicPr>
          <p:nvPr/>
        </p:nvPicPr>
        <p:blipFill>
          <a:blip r:embed="rId2"/>
          <a:stretch>
            <a:fillRect/>
          </a:stretch>
        </p:blipFill>
        <p:spPr>
          <a:xfrm>
            <a:off x="-216310" y="-251529"/>
            <a:ext cx="12408310" cy="7361058"/>
          </a:xfrm>
          <a:prstGeom prst="rect">
            <a:avLst/>
          </a:prstGeom>
        </p:spPr>
      </p:pic>
      <p:sp>
        <p:nvSpPr>
          <p:cNvPr id="5" name="Rettangolo 4">
            <a:extLst>
              <a:ext uri="{FF2B5EF4-FFF2-40B4-BE49-F238E27FC236}">
                <a16:creationId xmlns:a16="http://schemas.microsoft.com/office/drawing/2014/main" id="{191C6ACF-9EA3-6100-051F-DC7339B5850A}"/>
              </a:ext>
            </a:extLst>
          </p:cNvPr>
          <p:cNvSpPr/>
          <p:nvPr/>
        </p:nvSpPr>
        <p:spPr>
          <a:xfrm>
            <a:off x="819956" y="350248"/>
            <a:ext cx="10176387" cy="5751871"/>
          </a:xfrm>
          <a:prstGeom prst="rect">
            <a:avLst/>
          </a:prstGeom>
          <a:solidFill>
            <a:schemeClr val="tx1">
              <a:alpha val="7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a:extLst>
              <a:ext uri="{FF2B5EF4-FFF2-40B4-BE49-F238E27FC236}">
                <a16:creationId xmlns:a16="http://schemas.microsoft.com/office/drawing/2014/main" id="{7F651673-67AD-9967-87B0-0D393BB47999}"/>
              </a:ext>
            </a:extLst>
          </p:cNvPr>
          <p:cNvSpPr>
            <a:spLocks noGrp="1"/>
          </p:cNvSpPr>
          <p:nvPr>
            <p:ph type="title"/>
          </p:nvPr>
        </p:nvSpPr>
        <p:spPr>
          <a:xfrm>
            <a:off x="1579573" y="123725"/>
            <a:ext cx="9792471" cy="2057037"/>
          </a:xfrm>
        </p:spPr>
        <p:txBody>
          <a:bodyPr vert="horz" lIns="91440" tIns="45720" rIns="91440" bIns="45720" rtlCol="0">
            <a:normAutofit/>
          </a:bodyPr>
          <a:lstStyle/>
          <a:p>
            <a:r>
              <a:rPr lang="en-US" dirty="0">
                <a:solidFill>
                  <a:srgbClr val="FFFFFF"/>
                </a:solidFill>
                <a:latin typeface="Algerian" panose="04020705040A02060702" pitchFamily="82" charset="0"/>
              </a:rPr>
              <a:t>Dal </a:t>
            </a:r>
            <a:r>
              <a:rPr lang="en-US" dirty="0" err="1">
                <a:solidFill>
                  <a:srgbClr val="FFFFFF"/>
                </a:solidFill>
                <a:latin typeface="Algerian" panose="04020705040A02060702" pitchFamily="82" charset="0"/>
              </a:rPr>
              <a:t>medioevo</a:t>
            </a:r>
            <a:r>
              <a:rPr lang="en-US" dirty="0">
                <a:solidFill>
                  <a:srgbClr val="FFFFFF"/>
                </a:solidFill>
                <a:latin typeface="Algerian" panose="04020705040A02060702" pitchFamily="82" charset="0"/>
              </a:rPr>
              <a:t> al XVI </a:t>
            </a:r>
            <a:r>
              <a:rPr lang="en-US" dirty="0" err="1">
                <a:solidFill>
                  <a:srgbClr val="FFFFFF"/>
                </a:solidFill>
                <a:latin typeface="Algerian" panose="04020705040A02060702" pitchFamily="82" charset="0"/>
              </a:rPr>
              <a:t>secolo</a:t>
            </a:r>
            <a:r>
              <a:rPr lang="en-US" dirty="0">
                <a:solidFill>
                  <a:srgbClr val="FFFFFF"/>
                </a:solidFill>
                <a:latin typeface="Algerian" panose="04020705040A02060702" pitchFamily="82" charset="0"/>
              </a:rPr>
              <a:t> </a:t>
            </a:r>
          </a:p>
        </p:txBody>
      </p:sp>
      <p:sp>
        <p:nvSpPr>
          <p:cNvPr id="1043" name="Content Placeholder 1042">
            <a:extLst>
              <a:ext uri="{FF2B5EF4-FFF2-40B4-BE49-F238E27FC236}">
                <a16:creationId xmlns:a16="http://schemas.microsoft.com/office/drawing/2014/main" id="{5452834F-4ECE-E2CE-3B6C-C90FA0E1E313}"/>
              </a:ext>
            </a:extLst>
          </p:cNvPr>
          <p:cNvSpPr>
            <a:spLocks noGrp="1"/>
          </p:cNvSpPr>
          <p:nvPr>
            <p:ph idx="1"/>
          </p:nvPr>
        </p:nvSpPr>
        <p:spPr>
          <a:xfrm>
            <a:off x="1011915" y="1827198"/>
            <a:ext cx="9792471" cy="3878558"/>
          </a:xfrm>
        </p:spPr>
        <p:txBody>
          <a:bodyPr>
            <a:normAutofit/>
          </a:bodyPr>
          <a:lstStyle/>
          <a:p>
            <a:r>
              <a:rPr lang="it-IT" sz="1600" dirty="0">
                <a:solidFill>
                  <a:srgbClr val="FFFFFF"/>
                </a:solidFill>
                <a:ea typeface="ADLaM Display" panose="02010000000000000000" pitchFamily="2" charset="0"/>
                <a:cs typeface="ADLaM Display" panose="02010000000000000000" pitchFamily="2" charset="0"/>
              </a:rPr>
              <a:t>Nell'Alto Medioevo, si sviluppano mercati di scambio nelle società agrarie e urbane. La moneta metallica diventa il mezzo principale per le transazioni, semplificando i rapporti di valore tra beni negoziabili. Il valore monetario di una merce dipende dalla domanda e dall’offerta, determinate dalle operazioni di compra-vendita. </a:t>
            </a:r>
          </a:p>
          <a:p>
            <a:r>
              <a:rPr lang="it-IT" sz="1600" dirty="0">
                <a:solidFill>
                  <a:srgbClr val="FFFFFF"/>
                </a:solidFill>
                <a:ea typeface="ADLaM Display" panose="02010000000000000000" pitchFamily="2" charset="0"/>
                <a:cs typeface="ADLaM Display" panose="02010000000000000000" pitchFamily="2" charset="0"/>
              </a:rPr>
              <a:t>Durante questo periodo, l'economia si basa sulla produzione per uso locale senza ampio utilizzo della moneta ed è riservata quasi solamente alla realtà feudale. Tuttavia, tra l'XI e il XIII secolo, si sviluppa un sistema </a:t>
            </a:r>
            <a:r>
              <a:rPr lang="it-IT" sz="1600" dirty="0" err="1">
                <a:solidFill>
                  <a:srgbClr val="FFFFFF"/>
                </a:solidFill>
                <a:ea typeface="ADLaM Display" panose="02010000000000000000" pitchFamily="2" charset="0"/>
                <a:cs typeface="ADLaM Display" panose="02010000000000000000" pitchFamily="2" charset="0"/>
              </a:rPr>
              <a:t>pre</a:t>
            </a:r>
            <a:r>
              <a:rPr lang="it-IT" sz="1600" dirty="0">
                <a:solidFill>
                  <a:srgbClr val="FFFFFF"/>
                </a:solidFill>
                <a:ea typeface="ADLaM Display" panose="02010000000000000000" pitchFamily="2" charset="0"/>
                <a:cs typeface="ADLaM Display" panose="02010000000000000000" pitchFamily="2" charset="0"/>
              </a:rPr>
              <a:t>-capitalistico di produzione, noto come capitalismo mercantile, con una crescita significativa dell'economia nelle città, dove venivano prodotti beni di qualità a prezzi più bassi. Questo porta a un maggiore utilizzo del denaro e alla nascita di attività specializzate al prestito, ossia il credito finanziario.</a:t>
            </a:r>
          </a:p>
          <a:p>
            <a:r>
              <a:rPr lang="it-IT" sz="1600" dirty="0">
                <a:solidFill>
                  <a:srgbClr val="FFFFFF"/>
                </a:solidFill>
                <a:ea typeface="ADLaM Display" panose="02010000000000000000" pitchFamily="2" charset="0"/>
                <a:cs typeface="ADLaM Display" panose="02010000000000000000" pitchFamily="2" charset="0"/>
              </a:rPr>
              <a:t>Nel periodo dal 1450 al 1650, noto come il "lungo XVI secolo", l'economia europea si estende su scala mondiale grazie a intensi scambi commerciali tra Estremo Oriente e Europa, alimentati dall'arrivo di oro e argento dal Nuovo Mondo. Questo sviluppo richiede maggiori capitali e un sistema finanziario più efficiente, portando alla nascita di grandi banchi cittadini come il Banco di Rialto a Venezia e la Banca di Amsterdam. Queste istituzioni bancarie integrano e supportano l'attività mercantile a lungo raggio, introducendo il concetto di fiducia nei rapporti economici basato non solo sul rango sociale e sulla ricchezza, ma anche sull'affidabilità economica degli individui.</a:t>
            </a:r>
          </a:p>
          <a:p>
            <a:endParaRPr lang="en-US" sz="1400" dirty="0">
              <a:solidFill>
                <a:srgbClr val="FFFFFF"/>
              </a:solidFill>
            </a:endParaRPr>
          </a:p>
        </p:txBody>
      </p:sp>
    </p:spTree>
    <p:extLst>
      <p:ext uri="{BB962C8B-B14F-4D97-AF65-F5344CB8AC3E}">
        <p14:creationId xmlns:p14="http://schemas.microsoft.com/office/powerpoint/2010/main" val="41390719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3">
                                            <p:txEl>
                                              <p:pRg st="0" end="0"/>
                                            </p:txEl>
                                          </p:spTgt>
                                        </p:tgtEl>
                                        <p:attrNameLst>
                                          <p:attrName>style.visibility</p:attrName>
                                        </p:attrNameLst>
                                      </p:cBhvr>
                                      <p:to>
                                        <p:strVal val="visible"/>
                                      </p:to>
                                    </p:set>
                                    <p:animEffect transition="in" filter="fade">
                                      <p:cBhvr>
                                        <p:cTn id="12" dur="500"/>
                                        <p:tgtEl>
                                          <p:spTgt spid="10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3">
                                            <p:txEl>
                                              <p:pRg st="1" end="1"/>
                                            </p:txEl>
                                          </p:spTgt>
                                        </p:tgtEl>
                                        <p:attrNameLst>
                                          <p:attrName>style.visibility</p:attrName>
                                        </p:attrNameLst>
                                      </p:cBhvr>
                                      <p:to>
                                        <p:strVal val="visible"/>
                                      </p:to>
                                    </p:set>
                                    <p:animEffect transition="in" filter="fade">
                                      <p:cBhvr>
                                        <p:cTn id="17" dur="500"/>
                                        <p:tgtEl>
                                          <p:spTgt spid="10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3">
                                            <p:txEl>
                                              <p:pRg st="2" end="2"/>
                                            </p:txEl>
                                          </p:spTgt>
                                        </p:tgtEl>
                                        <p:attrNameLst>
                                          <p:attrName>style.visibility</p:attrName>
                                        </p:attrNameLst>
                                      </p:cBhvr>
                                      <p:to>
                                        <p:strVal val="visible"/>
                                      </p:to>
                                    </p:set>
                                    <p:animEffect transition="in" filter="fade">
                                      <p:cBhvr>
                                        <p:cTn id="22" dur="500"/>
                                        <p:tgtEl>
                                          <p:spTgt spid="10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9ECF46F9-A55F-1C4C-9ABF-BE0ADA3DAFC3}"/>
              </a:ext>
            </a:extLst>
          </p:cNvPr>
          <p:cNvSpPr/>
          <p:nvPr/>
        </p:nvSpPr>
        <p:spPr>
          <a:xfrm>
            <a:off x="716423" y="1347711"/>
            <a:ext cx="10755983" cy="4901938"/>
          </a:xfrm>
          <a:prstGeom prst="rect">
            <a:avLst/>
          </a:prstGeom>
          <a:solidFill>
            <a:schemeClr val="tx1">
              <a:alpha val="7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 name="Titolo 1">
            <a:extLst>
              <a:ext uri="{FF2B5EF4-FFF2-40B4-BE49-F238E27FC236}">
                <a16:creationId xmlns:a16="http://schemas.microsoft.com/office/drawing/2014/main" id="{82CF2DC3-BF27-161A-1CA3-80832D19D7B7}"/>
              </a:ext>
            </a:extLst>
          </p:cNvPr>
          <p:cNvSpPr>
            <a:spLocks noGrp="1"/>
          </p:cNvSpPr>
          <p:nvPr>
            <p:ph type="title"/>
          </p:nvPr>
        </p:nvSpPr>
        <p:spPr>
          <a:xfrm>
            <a:off x="2028727" y="1002284"/>
            <a:ext cx="9792471" cy="2057037"/>
          </a:xfrm>
        </p:spPr>
        <p:txBody>
          <a:bodyPr>
            <a:normAutofit/>
          </a:bodyPr>
          <a:lstStyle/>
          <a:p>
            <a:r>
              <a:rPr lang="it-IT" dirty="0">
                <a:solidFill>
                  <a:srgbClr val="FFFFFF"/>
                </a:solidFill>
                <a:latin typeface="Algerian" panose="04020705040A02060702" pitchFamily="82" charset="0"/>
                <a:ea typeface="ADLaM Display" panose="02010000000000000000" pitchFamily="2" charset="0"/>
                <a:cs typeface="ADLaM Display" panose="02010000000000000000" pitchFamily="2" charset="0"/>
              </a:rPr>
              <a:t>Il ruolo chiave di Piacenza</a:t>
            </a:r>
          </a:p>
        </p:txBody>
      </p:sp>
      <p:sp>
        <p:nvSpPr>
          <p:cNvPr id="5" name="Segnaposto contenuto 2">
            <a:extLst>
              <a:ext uri="{FF2B5EF4-FFF2-40B4-BE49-F238E27FC236}">
                <a16:creationId xmlns:a16="http://schemas.microsoft.com/office/drawing/2014/main" id="{F8E40D27-A33C-2B23-B612-B75D3942E166}"/>
              </a:ext>
            </a:extLst>
          </p:cNvPr>
          <p:cNvSpPr>
            <a:spLocks noGrp="1"/>
          </p:cNvSpPr>
          <p:nvPr>
            <p:ph idx="1"/>
          </p:nvPr>
        </p:nvSpPr>
        <p:spPr>
          <a:xfrm>
            <a:off x="1198180" y="2408087"/>
            <a:ext cx="9792471" cy="3171423"/>
          </a:xfrm>
        </p:spPr>
        <p:txBody>
          <a:bodyPr>
            <a:noAutofit/>
          </a:bodyPr>
          <a:lstStyle/>
          <a:p>
            <a:r>
              <a:rPr lang="it-IT" sz="1600" dirty="0">
                <a:solidFill>
                  <a:srgbClr val="FFFFFF"/>
                </a:solidFill>
              </a:rPr>
              <a:t>Fra il 1579 e il 1621, Piacenza ha rivestito un ruolo economico-finanziario di primaria importanza, soprattutto grazie alle Fiere di cambio che vi si tenevano. Gestite sotto il controllo dei genovesi, rappresentavano un momento cruciale nel panorama economico europeo. La scelta Piacenza come sede delle Fiere risale al 1528, quando Genova si alleò con gli spagnoli e fu di conseguenza obbligata ad abbandonare le Fiere di Lione. Questo cambiamento avvenne con il consenso del duca Ottavio Farnese, supportato dai milanesi e dai bolognesi. Le Fiere si tenevano quattro volte l’anno in quattro location diverse: la più importante di fronte a Palazzo Farnese.</a:t>
            </a:r>
          </a:p>
          <a:p>
            <a:r>
              <a:rPr lang="it-IT" sz="1600" dirty="0">
                <a:solidFill>
                  <a:srgbClr val="FFFFFF"/>
                </a:solidFill>
              </a:rPr>
              <a:t> Queste Fiere, dove venivano utilizzate monete come lo «scudo di marco», e servivano principalmente a compensare i debiti e i crediti tra banchieri e mercanti oltre che stabilire il cambio fra le varie monete dei vari gli Stati, processo detto fixing. Agli inizi del XVIII </a:t>
            </a:r>
            <a:r>
              <a:rPr lang="it-IT" sz="1600" dirty="0" err="1">
                <a:solidFill>
                  <a:srgbClr val="FFFFFF"/>
                </a:solidFill>
              </a:rPr>
              <a:t>secolo,inizia</a:t>
            </a:r>
            <a:r>
              <a:rPr lang="it-IT" sz="1600" dirty="0">
                <a:solidFill>
                  <a:srgbClr val="FFFFFF"/>
                </a:solidFill>
              </a:rPr>
              <a:t> il declino delle Fiere di Piacenza, lasciando spazio ad altri centri finanziari come Amsterdam, dove il fixing avveniva ogni giorno. </a:t>
            </a:r>
          </a:p>
          <a:p>
            <a:r>
              <a:rPr lang="it-IT" sz="1600" dirty="0">
                <a:solidFill>
                  <a:srgbClr val="FFFFFF"/>
                </a:solidFill>
              </a:rPr>
              <a:t>Il cambio di sede delle Fiere nel 1621 a Novi da parte dei genovesi segnò l'inizio di una serie di spaccature all'interno della contrattazione dei banchieri italiani, con alcuni operatori finanziari toscani e lombardi che decisero di continuare a riunirsi a Piacenza.</a:t>
            </a:r>
          </a:p>
        </p:txBody>
      </p:sp>
    </p:spTree>
    <p:extLst>
      <p:ext uri="{BB962C8B-B14F-4D97-AF65-F5344CB8AC3E}">
        <p14:creationId xmlns:p14="http://schemas.microsoft.com/office/powerpoint/2010/main" val="4187763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3B30ACE-6C74-5F88-F97E-46719EE45464}"/>
              </a:ext>
            </a:extLst>
          </p:cNvPr>
          <p:cNvPicPr>
            <a:picLocks noChangeAspect="1"/>
          </p:cNvPicPr>
          <p:nvPr/>
        </p:nvPicPr>
        <p:blipFill rotWithShape="1">
          <a:blip r:embed="rId2"/>
          <a:srcRect t="7813" b="7813"/>
          <a:stretch/>
        </p:blipFill>
        <p:spPr>
          <a:xfrm>
            <a:off x="-392663" y="-2015378"/>
            <a:ext cx="16127184" cy="9071541"/>
          </a:xfrm>
          <a:prstGeom prst="rect">
            <a:avLst/>
          </a:prstGeom>
        </p:spPr>
      </p:pic>
      <p:pic>
        <p:nvPicPr>
          <p:cNvPr id="21" name="Elemento grafico 20">
            <a:extLst>
              <a:ext uri="{FF2B5EF4-FFF2-40B4-BE49-F238E27FC236}">
                <a16:creationId xmlns:a16="http://schemas.microsoft.com/office/drawing/2014/main" id="{4B2389DB-04CF-F490-310B-49C1CA58E7E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75189" y="1540423"/>
            <a:ext cx="1754785" cy="5290838"/>
          </a:xfrm>
          <a:prstGeom prst="rect">
            <a:avLst/>
          </a:prstGeom>
        </p:spPr>
      </p:pic>
      <p:pic>
        <p:nvPicPr>
          <p:cNvPr id="25" name="Elemento grafico 24">
            <a:extLst>
              <a:ext uri="{FF2B5EF4-FFF2-40B4-BE49-F238E27FC236}">
                <a16:creationId xmlns:a16="http://schemas.microsoft.com/office/drawing/2014/main" id="{11F44EC4-8DB6-741B-5F35-29ED094469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98589" y="1904913"/>
            <a:ext cx="6788630" cy="5091473"/>
          </a:xfrm>
          <a:prstGeom prst="rect">
            <a:avLst/>
          </a:prstGeom>
        </p:spPr>
      </p:pic>
      <p:sp>
        <p:nvSpPr>
          <p:cNvPr id="2" name="Fumetto: ovale 1">
            <a:extLst>
              <a:ext uri="{FF2B5EF4-FFF2-40B4-BE49-F238E27FC236}">
                <a16:creationId xmlns:a16="http://schemas.microsoft.com/office/drawing/2014/main" id="{FC15B89B-6ECC-983E-C2CF-FDA48214664E}"/>
              </a:ext>
            </a:extLst>
          </p:cNvPr>
          <p:cNvSpPr/>
          <p:nvPr/>
        </p:nvSpPr>
        <p:spPr>
          <a:xfrm>
            <a:off x="3752581" y="270790"/>
            <a:ext cx="2936086" cy="1339387"/>
          </a:xfrm>
          <a:prstGeom prst="wedgeEllipseCallout">
            <a:avLst/>
          </a:prstGeom>
          <a:solidFill>
            <a:schemeClr val="bg1">
              <a:lumMod val="65000"/>
              <a:alpha val="94000"/>
            </a:schemeClr>
          </a:solidFill>
          <a:scene3d>
            <a:camera prst="orthographicFront">
              <a:rot lat="0" lon="21599983"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CasellaDiTesto 7">
            <a:extLst>
              <a:ext uri="{FF2B5EF4-FFF2-40B4-BE49-F238E27FC236}">
                <a16:creationId xmlns:a16="http://schemas.microsoft.com/office/drawing/2014/main" id="{73713449-3BED-996A-1608-490F668DBACB}"/>
              </a:ext>
            </a:extLst>
          </p:cNvPr>
          <p:cNvSpPr txBox="1"/>
          <p:nvPr/>
        </p:nvSpPr>
        <p:spPr>
          <a:xfrm>
            <a:off x="4060690" y="499097"/>
            <a:ext cx="2319867" cy="923330"/>
          </a:xfrm>
          <a:prstGeom prst="rect">
            <a:avLst/>
          </a:prstGeom>
          <a:noFill/>
        </p:spPr>
        <p:txBody>
          <a:bodyPr wrap="square" rtlCol="0">
            <a:spAutoFit/>
          </a:bodyPr>
          <a:lstStyle/>
          <a:p>
            <a:r>
              <a:rPr lang="it-IT" dirty="0"/>
              <a:t>Dunque cosa sono i mercati nella finanza moderna?</a:t>
            </a:r>
          </a:p>
        </p:txBody>
      </p:sp>
      <p:sp>
        <p:nvSpPr>
          <p:cNvPr id="9" name="Fumetto: ovale 8">
            <a:extLst>
              <a:ext uri="{FF2B5EF4-FFF2-40B4-BE49-F238E27FC236}">
                <a16:creationId xmlns:a16="http://schemas.microsoft.com/office/drawing/2014/main" id="{C96B85B4-C8B4-8201-2C1B-8894C9CA7C4D}"/>
              </a:ext>
            </a:extLst>
          </p:cNvPr>
          <p:cNvSpPr/>
          <p:nvPr/>
        </p:nvSpPr>
        <p:spPr>
          <a:xfrm>
            <a:off x="7670929" y="254000"/>
            <a:ext cx="3945468" cy="2019300"/>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CasellaDiTesto 9">
            <a:extLst>
              <a:ext uri="{FF2B5EF4-FFF2-40B4-BE49-F238E27FC236}">
                <a16:creationId xmlns:a16="http://schemas.microsoft.com/office/drawing/2014/main" id="{9AFA1E72-20EB-3821-4F41-6B53B620E801}"/>
              </a:ext>
            </a:extLst>
          </p:cNvPr>
          <p:cNvSpPr txBox="1"/>
          <p:nvPr/>
        </p:nvSpPr>
        <p:spPr>
          <a:xfrm>
            <a:off x="8111197" y="663485"/>
            <a:ext cx="3505200" cy="1077218"/>
          </a:xfrm>
          <a:prstGeom prst="rect">
            <a:avLst/>
          </a:prstGeom>
          <a:noFill/>
        </p:spPr>
        <p:txBody>
          <a:bodyPr wrap="square" rtlCol="0">
            <a:spAutoFit/>
          </a:bodyPr>
          <a:lstStyle/>
          <a:p>
            <a:r>
              <a:rPr lang="it-IT" sz="1600" b="0" i="0" dirty="0">
                <a:solidFill>
                  <a:srgbClr val="202124"/>
                </a:solidFill>
                <a:effectLst/>
                <a:latin typeface="Google Sans"/>
              </a:rPr>
              <a:t> </a:t>
            </a:r>
            <a:r>
              <a:rPr lang="it-IT" sz="1600" b="0" i="0" dirty="0">
                <a:solidFill>
                  <a:schemeClr val="bg1"/>
                </a:solidFill>
                <a:effectLst/>
                <a:latin typeface="Google Sans"/>
              </a:rPr>
              <a:t>I mercati sono quei "luoghi" in cui è possibile scambiare, vendere o acquistare prodotti e strumenti finanziari, tramite intermediari.</a:t>
            </a:r>
            <a:endParaRPr lang="it-IT" sz="1600" dirty="0">
              <a:solidFill>
                <a:schemeClr val="bg1"/>
              </a:solidFill>
            </a:endParaRPr>
          </a:p>
        </p:txBody>
      </p:sp>
    </p:spTree>
    <p:extLst>
      <p:ext uri="{BB962C8B-B14F-4D97-AF65-F5344CB8AC3E}">
        <p14:creationId xmlns:p14="http://schemas.microsoft.com/office/powerpoint/2010/main" val="215940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mc:AlternateContent xmlns:mc="http://schemas.openxmlformats.org/markup-compatibility/2006" xmlns:psez="http://schemas.microsoft.com/office/powerpoint/2016/sectionzoom">
        <mc:Choice Requires="psez">
          <p:graphicFrame>
            <p:nvGraphicFramePr>
              <p:cNvPr id="9" name="Anteprima della sezione 8">
                <a:extLst>
                  <a:ext uri="{FF2B5EF4-FFF2-40B4-BE49-F238E27FC236}">
                    <a16:creationId xmlns:a16="http://schemas.microsoft.com/office/drawing/2014/main" id="{388FB62A-D040-E3AE-A9B9-F715DEA3A955}"/>
                  </a:ext>
                </a:extLst>
              </p:cNvPr>
              <p:cNvGraphicFramePr>
                <a:graphicFrameLocks noChangeAspect="1"/>
              </p:cNvGraphicFramePr>
              <p:nvPr>
                <p:extLst>
                  <p:ext uri="{D42A27DB-BD31-4B8C-83A1-F6EECF244321}">
                    <p14:modId xmlns:p14="http://schemas.microsoft.com/office/powerpoint/2010/main" val="870053087"/>
                  </p:ext>
                </p:extLst>
              </p:nvPr>
            </p:nvGraphicFramePr>
            <p:xfrm>
              <a:off x="-646507" y="2929128"/>
              <a:ext cx="5280901" cy="2970507"/>
            </p:xfrm>
            <a:graphic>
              <a:graphicData uri="http://schemas.microsoft.com/office/powerpoint/2016/sectionzoom">
                <psez:sectionZm>
                  <psez:sectionZmObj sectionId="{4A99F536-2502-41E4-B9F0-3E62F46A87A1}">
                    <psez:zmPr id="{5440562B-33F9-410C-A4C5-072747D53431}" transitionDur="1000" showBg="0">
                      <p166:blipFill xmlns:p166="http://schemas.microsoft.com/office/powerpoint/2016/6/main">
                        <a:blip r:embed="rId3"/>
                        <a:stretch>
                          <a:fillRect/>
                        </a:stretch>
                      </p166:blipFill>
                      <p166:spPr xmlns:p166="http://schemas.microsoft.com/office/powerpoint/2016/6/main">
                        <a:xfrm>
                          <a:off x="0" y="0"/>
                          <a:ext cx="5280901" cy="2970507"/>
                        </a:xfrm>
                        <a:prstGeom prst="rect">
                          <a:avLst/>
                        </a:prstGeom>
                      </p166:spPr>
                    </psez:zmPr>
                  </psez:sectionZmObj>
                </psez:sectionZm>
              </a:graphicData>
            </a:graphic>
          </p:graphicFrame>
        </mc:Choice>
        <mc:Fallback xmlns="">
          <p:pic>
            <p:nvPicPr>
              <p:cNvPr id="9" name="Anteprima della sezione 8">
                <a:hlinkClick r:id="rId4" action="ppaction://hlinksldjump"/>
                <a:extLst>
                  <a:ext uri="{FF2B5EF4-FFF2-40B4-BE49-F238E27FC236}">
                    <a16:creationId xmlns:a16="http://schemas.microsoft.com/office/drawing/2014/main" id="{388FB62A-D040-E3AE-A9B9-F715DEA3A955}"/>
                  </a:ext>
                </a:extLst>
              </p:cNvPr>
              <p:cNvPicPr>
                <a:picLocks noGrp="1" noRot="1" noChangeAspect="1" noMove="1" noResize="1" noEditPoints="1" noAdjustHandles="1" noChangeArrowheads="1" noChangeShapeType="1"/>
              </p:cNvPicPr>
              <p:nvPr/>
            </p:nvPicPr>
            <p:blipFill>
              <a:blip r:embed="rId5"/>
              <a:stretch>
                <a:fillRect/>
              </a:stretch>
            </p:blipFill>
            <p:spPr>
              <a:xfrm>
                <a:off x="-646507" y="2929128"/>
                <a:ext cx="5280901" cy="2970507"/>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3" name="Anteprima della sezione 2">
                <a:extLst>
                  <a:ext uri="{FF2B5EF4-FFF2-40B4-BE49-F238E27FC236}">
                    <a16:creationId xmlns:a16="http://schemas.microsoft.com/office/drawing/2014/main" id="{95DFAA9A-AB5C-0CCF-1D9F-00B5B70703CE}"/>
                  </a:ext>
                </a:extLst>
              </p:cNvPr>
              <p:cNvGraphicFramePr>
                <a:graphicFrameLocks noChangeAspect="1"/>
              </p:cNvGraphicFramePr>
              <p:nvPr>
                <p:extLst>
                  <p:ext uri="{D42A27DB-BD31-4B8C-83A1-F6EECF244321}">
                    <p14:modId xmlns:p14="http://schemas.microsoft.com/office/powerpoint/2010/main" val="2354072263"/>
                  </p:ext>
                </p:extLst>
              </p:nvPr>
            </p:nvGraphicFramePr>
            <p:xfrm>
              <a:off x="3401717" y="3038018"/>
              <a:ext cx="5087318" cy="2861617"/>
            </p:xfrm>
            <a:graphic>
              <a:graphicData uri="http://schemas.microsoft.com/office/powerpoint/2016/sectionzoom">
                <psez:sectionZm>
                  <psez:sectionZmObj sectionId="{3CF871D5-F186-4935-8ED7-E5D3BB3C4340}">
                    <psez:zmPr id="{F64E7CBB-3090-44FC-B822-80880979B745}" transitionDur="1000" showBg="0">
                      <p166:blipFill xmlns:p166="http://schemas.microsoft.com/office/powerpoint/2016/6/main">
                        <a:blip r:embed="rId6"/>
                        <a:stretch>
                          <a:fillRect/>
                        </a:stretch>
                      </p166:blipFill>
                      <p166:spPr xmlns:p166="http://schemas.microsoft.com/office/powerpoint/2016/6/main">
                        <a:xfrm>
                          <a:off x="0" y="0"/>
                          <a:ext cx="5087318" cy="2861617"/>
                        </a:xfrm>
                        <a:prstGeom prst="rect">
                          <a:avLst/>
                        </a:prstGeom>
                      </p166:spPr>
                    </psez:zmPr>
                  </psez:sectionZmObj>
                </psez:sectionZm>
              </a:graphicData>
            </a:graphic>
          </p:graphicFrame>
        </mc:Choice>
        <mc:Fallback xmlns="">
          <p:pic>
            <p:nvPicPr>
              <p:cNvPr id="3" name="Anteprima della sezione 2">
                <a:hlinkClick r:id="rId7" action="ppaction://hlinksldjump"/>
                <a:extLst>
                  <a:ext uri="{FF2B5EF4-FFF2-40B4-BE49-F238E27FC236}">
                    <a16:creationId xmlns:a16="http://schemas.microsoft.com/office/drawing/2014/main" id="{95DFAA9A-AB5C-0CCF-1D9F-00B5B70703CE}"/>
                  </a:ext>
                </a:extLst>
              </p:cNvPr>
              <p:cNvPicPr>
                <a:picLocks noGrp="1" noRot="1" noChangeAspect="1" noMove="1" noResize="1" noEditPoints="1" noAdjustHandles="1" noChangeArrowheads="1" noChangeShapeType="1"/>
              </p:cNvPicPr>
              <p:nvPr/>
            </p:nvPicPr>
            <p:blipFill>
              <a:blip r:embed="rId8"/>
              <a:stretch>
                <a:fillRect/>
              </a:stretch>
            </p:blipFill>
            <p:spPr>
              <a:xfrm>
                <a:off x="3401717" y="3038018"/>
                <a:ext cx="5087318" cy="2861617"/>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5" name="Anteprima della sezione 4">
                <a:extLst>
                  <a:ext uri="{FF2B5EF4-FFF2-40B4-BE49-F238E27FC236}">
                    <a16:creationId xmlns:a16="http://schemas.microsoft.com/office/drawing/2014/main" id="{A316A7FF-477A-EF8C-E6CB-BACE9B092F65}"/>
                  </a:ext>
                </a:extLst>
              </p:cNvPr>
              <p:cNvGraphicFramePr>
                <a:graphicFrameLocks noChangeAspect="1"/>
              </p:cNvGraphicFramePr>
              <p:nvPr>
                <p:extLst>
                  <p:ext uri="{D42A27DB-BD31-4B8C-83A1-F6EECF244321}">
                    <p14:modId xmlns:p14="http://schemas.microsoft.com/office/powerpoint/2010/main" val="2253959246"/>
                  </p:ext>
                </p:extLst>
              </p:nvPr>
            </p:nvGraphicFramePr>
            <p:xfrm>
              <a:off x="7256357" y="2977679"/>
              <a:ext cx="5108272" cy="2873403"/>
            </p:xfrm>
            <a:graphic>
              <a:graphicData uri="http://schemas.microsoft.com/office/powerpoint/2016/sectionzoom">
                <psez:sectionZm>
                  <psez:sectionZmObj sectionId="{538171D1-B663-48B2-AC4E-E6E30A7BEB3F}">
                    <psez:zmPr id="{3033530E-C2A6-478C-B91A-D603AB5AC1DE}" transitionDur="1000" showBg="0">
                      <p166:blipFill xmlns:p166="http://schemas.microsoft.com/office/powerpoint/2016/6/main">
                        <a:blip r:embed="rId9"/>
                        <a:stretch>
                          <a:fillRect/>
                        </a:stretch>
                      </p166:blipFill>
                      <p166:spPr xmlns:p166="http://schemas.microsoft.com/office/powerpoint/2016/6/main">
                        <a:xfrm>
                          <a:off x="0" y="0"/>
                          <a:ext cx="5108272" cy="2873403"/>
                        </a:xfrm>
                        <a:prstGeom prst="rect">
                          <a:avLst/>
                        </a:prstGeom>
                      </p166:spPr>
                    </psez:zmPr>
                  </psez:sectionZmObj>
                </psez:sectionZm>
              </a:graphicData>
            </a:graphic>
          </p:graphicFrame>
        </mc:Choice>
        <mc:Fallback xmlns="">
          <p:pic>
            <p:nvPicPr>
              <p:cNvPr id="5" name="Anteprima della sezione 4">
                <a:hlinkClick r:id="rId4" action="ppaction://hlinksldjump"/>
                <a:extLst>
                  <a:ext uri="{FF2B5EF4-FFF2-40B4-BE49-F238E27FC236}">
                    <a16:creationId xmlns:a16="http://schemas.microsoft.com/office/drawing/2014/main" id="{A316A7FF-477A-EF8C-E6CB-BACE9B092F65}"/>
                  </a:ext>
                </a:extLst>
              </p:cNvPr>
              <p:cNvPicPr>
                <a:picLocks noGrp="1" noRot="1" noChangeAspect="1" noMove="1" noResize="1" noEditPoints="1" noAdjustHandles="1" noChangeArrowheads="1" noChangeShapeType="1"/>
              </p:cNvPicPr>
              <p:nvPr/>
            </p:nvPicPr>
            <p:blipFill>
              <a:blip r:embed="rId10"/>
              <a:stretch>
                <a:fillRect/>
              </a:stretch>
            </p:blipFill>
            <p:spPr>
              <a:xfrm>
                <a:off x="7256357" y="2977679"/>
                <a:ext cx="5108272" cy="2873403"/>
              </a:xfrm>
              <a:prstGeom prst="rect">
                <a:avLst/>
              </a:prstGeom>
            </p:spPr>
          </p:pic>
        </mc:Fallback>
      </mc:AlternateContent>
      <p:sp>
        <p:nvSpPr>
          <p:cNvPr id="6" name="Rettangolo con angoli arrotondati 5">
            <a:extLst>
              <a:ext uri="{FF2B5EF4-FFF2-40B4-BE49-F238E27FC236}">
                <a16:creationId xmlns:a16="http://schemas.microsoft.com/office/drawing/2014/main" id="{205CE4E0-4073-F11F-9499-B786AA2DC1D9}"/>
              </a:ext>
            </a:extLst>
          </p:cNvPr>
          <p:cNvSpPr/>
          <p:nvPr/>
        </p:nvSpPr>
        <p:spPr>
          <a:xfrm>
            <a:off x="3304925" y="506428"/>
            <a:ext cx="5280901" cy="1490133"/>
          </a:xfrm>
          <a:prstGeom prst="roundRect">
            <a:avLst/>
          </a:prstGeom>
          <a:solidFill>
            <a:schemeClr val="accent1">
              <a:alpha val="0"/>
            </a:scheme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a:extLst>
              <a:ext uri="{FF2B5EF4-FFF2-40B4-BE49-F238E27FC236}">
                <a16:creationId xmlns:a16="http://schemas.microsoft.com/office/drawing/2014/main" id="{EF68046D-1500-B319-F341-205AC33D8BE5}"/>
              </a:ext>
            </a:extLst>
          </p:cNvPr>
          <p:cNvSpPr txBox="1"/>
          <p:nvPr/>
        </p:nvSpPr>
        <p:spPr>
          <a:xfrm>
            <a:off x="3387612" y="938391"/>
            <a:ext cx="5404340" cy="646331"/>
          </a:xfrm>
          <a:prstGeom prst="rect">
            <a:avLst/>
          </a:prstGeom>
          <a:noFill/>
        </p:spPr>
        <p:txBody>
          <a:bodyPr wrap="square" rtlCol="0">
            <a:spAutoFit/>
          </a:bodyPr>
          <a:lstStyle/>
          <a:p>
            <a:r>
              <a:rPr lang="it-IT" sz="3600"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I</a:t>
            </a:r>
            <a:r>
              <a:rPr lang="it-IT" sz="3600" dirty="0">
                <a:solidFill>
                  <a:schemeClr val="bg1"/>
                </a:solidFill>
              </a:rPr>
              <a:t> </a:t>
            </a:r>
            <a:r>
              <a:rPr lang="it-IT" sz="3600"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MERCATI</a:t>
            </a:r>
            <a:r>
              <a:rPr lang="it-IT" sz="3600" dirty="0">
                <a:solidFill>
                  <a:schemeClr val="bg1"/>
                </a:solidFill>
              </a:rPr>
              <a:t> </a:t>
            </a:r>
            <a:r>
              <a:rPr lang="it-IT" sz="3600"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FINANZIARI</a:t>
            </a:r>
          </a:p>
        </p:txBody>
      </p:sp>
    </p:spTree>
    <p:extLst>
      <p:ext uri="{BB962C8B-B14F-4D97-AF65-F5344CB8AC3E}">
        <p14:creationId xmlns:p14="http://schemas.microsoft.com/office/powerpoint/2010/main" val="84591071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7" name="Connettore 6">
            <a:extLst>
              <a:ext uri="{FF2B5EF4-FFF2-40B4-BE49-F238E27FC236}">
                <a16:creationId xmlns:a16="http://schemas.microsoft.com/office/drawing/2014/main" id="{EE114685-D900-DADA-9D9E-DE9F71BDB7A3}"/>
              </a:ext>
            </a:extLst>
          </p:cNvPr>
          <p:cNvSpPr/>
          <p:nvPr/>
        </p:nvSpPr>
        <p:spPr>
          <a:xfrm>
            <a:off x="3194304" y="582168"/>
            <a:ext cx="5803392" cy="5803392"/>
          </a:xfrm>
          <a:prstGeom prst="flowChartConnector">
            <a:avLst/>
          </a:prstGeom>
          <a:solidFill>
            <a:srgbClr val="070605">
              <a:alpha val="40000"/>
            </a:srgbClr>
          </a:solid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D832430C-C9F9-0453-04FC-30D96F4DFD8D}"/>
              </a:ext>
            </a:extLst>
          </p:cNvPr>
          <p:cNvSpPr txBox="1"/>
          <p:nvPr/>
        </p:nvSpPr>
        <p:spPr>
          <a:xfrm>
            <a:off x="3316224" y="3868971"/>
            <a:ext cx="5718048" cy="646331"/>
          </a:xfrm>
          <a:prstGeom prst="rect">
            <a:avLst/>
          </a:prstGeom>
          <a:noFill/>
        </p:spPr>
        <p:txBody>
          <a:bodyPr wrap="square" rtlCol="0">
            <a:spAutoFit/>
          </a:bodyPr>
          <a:lstStyle/>
          <a:p>
            <a:r>
              <a:rPr lang="it-IT" sz="3600"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STRUMENTI FINANZIARI</a:t>
            </a:r>
          </a:p>
        </p:txBody>
      </p:sp>
      <p:pic>
        <p:nvPicPr>
          <p:cNvPr id="9" name="Elemento grafico 8" descr="Soldi volanti contorno">
            <a:extLst>
              <a:ext uri="{FF2B5EF4-FFF2-40B4-BE49-F238E27FC236}">
                <a16:creationId xmlns:a16="http://schemas.microsoft.com/office/drawing/2014/main" id="{D292C85E-EAD5-628E-855D-CBF2DE8ADC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63312" y="1448407"/>
            <a:ext cx="2200656" cy="2200656"/>
          </a:xfrm>
          <a:prstGeom prst="rect">
            <a:avLst/>
          </a:prstGeom>
        </p:spPr>
      </p:pic>
    </p:spTree>
    <p:extLst>
      <p:ext uri="{BB962C8B-B14F-4D97-AF65-F5344CB8AC3E}">
        <p14:creationId xmlns:p14="http://schemas.microsoft.com/office/powerpoint/2010/main" val="17400494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CF0318E-AF7E-DB36-C0CB-6C40D8B35B96}"/>
              </a:ext>
            </a:extLst>
          </p:cNvPr>
          <p:cNvPicPr>
            <a:picLocks noChangeAspect="1"/>
          </p:cNvPicPr>
          <p:nvPr/>
        </p:nvPicPr>
        <p:blipFill>
          <a:blip r:embed="rId3">
            <a:extLst>
              <a:ext uri="{BEBA8EAE-BF5A-486C-A8C5-ECC9F3942E4B}">
                <a14:imgProps xmlns:a14="http://schemas.microsoft.com/office/drawing/2010/main">
                  <a14:imgLayer r:embed="rId4">
                    <a14:imgEffect>
                      <a14:saturation sat="50000"/>
                    </a14:imgEffect>
                  </a14:imgLayer>
                </a14:imgProps>
              </a:ext>
            </a:extLst>
          </a:blip>
          <a:stretch>
            <a:fillRect/>
          </a:stretch>
        </p:blipFill>
        <p:spPr>
          <a:xfrm>
            <a:off x="0" y="0"/>
            <a:ext cx="12192000" cy="6858000"/>
          </a:xfrm>
          <a:prstGeom prst="rect">
            <a:avLst/>
          </a:prstGeom>
        </p:spPr>
      </p:pic>
      <p:sp>
        <p:nvSpPr>
          <p:cNvPr id="4" name="Connettore 3">
            <a:extLst>
              <a:ext uri="{FF2B5EF4-FFF2-40B4-BE49-F238E27FC236}">
                <a16:creationId xmlns:a16="http://schemas.microsoft.com/office/drawing/2014/main" id="{61AC018D-1947-AAA4-BA34-46B1BB5AAF3E}"/>
              </a:ext>
            </a:extLst>
          </p:cNvPr>
          <p:cNvSpPr/>
          <p:nvPr/>
        </p:nvSpPr>
        <p:spPr>
          <a:xfrm>
            <a:off x="-1702420" y="-4314556"/>
            <a:ext cx="15596840" cy="15596840"/>
          </a:xfrm>
          <a:prstGeom prst="flowChartConnector">
            <a:avLst/>
          </a:prstGeom>
          <a:noFill/>
          <a:ln w="127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3F9D95DC-C426-B009-ED77-02EEE2DA1F8F}"/>
              </a:ext>
            </a:extLst>
          </p:cNvPr>
          <p:cNvSpPr txBox="1"/>
          <p:nvPr/>
        </p:nvSpPr>
        <p:spPr>
          <a:xfrm>
            <a:off x="1142296" y="1291426"/>
            <a:ext cx="9907407" cy="1015663"/>
          </a:xfrm>
          <a:prstGeom prst="rect">
            <a:avLst/>
          </a:prstGeom>
          <a:noFill/>
          <a:effectLst>
            <a:outerShdw blurRad="50800" dist="38100" dir="16200000" rotWithShape="0">
              <a:prstClr val="black">
                <a:alpha val="40000"/>
              </a:prstClr>
            </a:outerShdw>
          </a:effectLst>
        </p:spPr>
        <p:txBody>
          <a:bodyPr wrap="square" rtlCol="0">
            <a:spAutoFit/>
          </a:bodyPr>
          <a:lstStyle/>
          <a:p>
            <a:r>
              <a:rPr lang="it-IT" sz="6000"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STRUMENTI FINANZIARI</a:t>
            </a:r>
          </a:p>
        </p:txBody>
      </p:sp>
      <p:pic>
        <p:nvPicPr>
          <p:cNvPr id="6" name="Elemento grafico 5" descr="Soldi volanti contorno">
            <a:extLst>
              <a:ext uri="{FF2B5EF4-FFF2-40B4-BE49-F238E27FC236}">
                <a16:creationId xmlns:a16="http://schemas.microsoft.com/office/drawing/2014/main" id="{30243C8E-9EB7-444D-E670-6F0075A5CB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51047" y="204736"/>
            <a:ext cx="1089906" cy="1089906"/>
          </a:xfrm>
          <a:prstGeom prst="rect">
            <a:avLst/>
          </a:prstGeom>
          <a:effectLst>
            <a:outerShdw blurRad="50800" dist="38100" dir="16200000" rotWithShape="0">
              <a:prstClr val="black">
                <a:alpha val="40000"/>
              </a:prstClr>
            </a:outerShdw>
          </a:effectLst>
        </p:spPr>
      </p:pic>
      <p:sp>
        <p:nvSpPr>
          <p:cNvPr id="15" name="Rettangolo con angoli arrotondati 14">
            <a:extLst>
              <a:ext uri="{FF2B5EF4-FFF2-40B4-BE49-F238E27FC236}">
                <a16:creationId xmlns:a16="http://schemas.microsoft.com/office/drawing/2014/main" id="{41D40F81-D901-CEFD-CAEB-72F6F7EE428C}"/>
              </a:ext>
            </a:extLst>
          </p:cNvPr>
          <p:cNvSpPr/>
          <p:nvPr/>
        </p:nvSpPr>
        <p:spPr>
          <a:xfrm>
            <a:off x="169333" y="2516616"/>
            <a:ext cx="5774267" cy="1754326"/>
          </a:xfrm>
          <a:prstGeom prst="roundRect">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a:extLst>
              <a:ext uri="{FF2B5EF4-FFF2-40B4-BE49-F238E27FC236}">
                <a16:creationId xmlns:a16="http://schemas.microsoft.com/office/drawing/2014/main" id="{5F959AC4-99DF-5567-5638-6EF0925BC9AA}"/>
              </a:ext>
            </a:extLst>
          </p:cNvPr>
          <p:cNvSpPr txBox="1"/>
          <p:nvPr/>
        </p:nvSpPr>
        <p:spPr>
          <a:xfrm>
            <a:off x="303792" y="2591478"/>
            <a:ext cx="4189327" cy="1569660"/>
          </a:xfrm>
          <a:prstGeom prst="rect">
            <a:avLst/>
          </a:prstGeom>
          <a:noFill/>
        </p:spPr>
        <p:txBody>
          <a:bodyPr wrap="square" rtlCol="0">
            <a:spAutoFit/>
          </a:bodyPr>
          <a:lstStyle/>
          <a:p>
            <a:r>
              <a:rPr lang="it-IT" sz="1600" dirty="0">
                <a:solidFill>
                  <a:schemeClr val="bg1"/>
                </a:solidFill>
              </a:rPr>
              <a:t>AZIONI</a:t>
            </a:r>
          </a:p>
          <a:p>
            <a:r>
              <a:rPr lang="it-IT" sz="1600" dirty="0">
                <a:solidFill>
                  <a:schemeClr val="bg1"/>
                </a:solidFill>
              </a:rPr>
              <a:t>- Sono singole parti unitarie in cui è diviso il capitale delle S.P.A.</a:t>
            </a:r>
          </a:p>
          <a:p>
            <a:r>
              <a:rPr lang="it-IT" sz="1600" dirty="0">
                <a:solidFill>
                  <a:schemeClr val="bg1"/>
                </a:solidFill>
              </a:rPr>
              <a:t>- Sono un titolo di credito</a:t>
            </a:r>
          </a:p>
          <a:p>
            <a:r>
              <a:rPr lang="it-IT" sz="1600" dirty="0">
                <a:solidFill>
                  <a:schemeClr val="bg1"/>
                </a:solidFill>
              </a:rPr>
              <a:t>- Possono essere quotate o meno</a:t>
            </a:r>
          </a:p>
          <a:p>
            <a:r>
              <a:rPr lang="it-IT" sz="1600" dirty="0">
                <a:solidFill>
                  <a:schemeClr val="bg1"/>
                </a:solidFill>
              </a:rPr>
              <a:t>- Possono emanare dividendi</a:t>
            </a:r>
          </a:p>
        </p:txBody>
      </p:sp>
      <p:pic>
        <p:nvPicPr>
          <p:cNvPr id="17" name="Immagine 16">
            <a:extLst>
              <a:ext uri="{FF2B5EF4-FFF2-40B4-BE49-F238E27FC236}">
                <a16:creationId xmlns:a16="http://schemas.microsoft.com/office/drawing/2014/main" id="{A4821F6B-D3F8-D298-9533-EDC19B870C0E}"/>
              </a:ext>
            </a:extLst>
          </p:cNvPr>
          <p:cNvPicPr>
            <a:picLocks noChangeAspect="1"/>
          </p:cNvPicPr>
          <p:nvPr/>
        </p:nvPicPr>
        <p:blipFill>
          <a:blip r:embed="rId7"/>
          <a:stretch>
            <a:fillRect/>
          </a:stretch>
        </p:blipFill>
        <p:spPr>
          <a:xfrm>
            <a:off x="6248402" y="2496852"/>
            <a:ext cx="5791702" cy="1774090"/>
          </a:xfrm>
          <a:prstGeom prst="rect">
            <a:avLst/>
          </a:prstGeom>
        </p:spPr>
      </p:pic>
      <p:pic>
        <p:nvPicPr>
          <p:cNvPr id="16" name="Immagine 15">
            <a:extLst>
              <a:ext uri="{FF2B5EF4-FFF2-40B4-BE49-F238E27FC236}">
                <a16:creationId xmlns:a16="http://schemas.microsoft.com/office/drawing/2014/main" id="{86D68B79-4CD0-FEBE-51E6-71B2B2EBBEEC}"/>
              </a:ext>
            </a:extLst>
          </p:cNvPr>
          <p:cNvPicPr>
            <a:picLocks noChangeAspect="1"/>
          </p:cNvPicPr>
          <p:nvPr/>
        </p:nvPicPr>
        <p:blipFill>
          <a:blip r:embed="rId7"/>
          <a:stretch>
            <a:fillRect/>
          </a:stretch>
        </p:blipFill>
        <p:spPr>
          <a:xfrm>
            <a:off x="151896" y="4460705"/>
            <a:ext cx="5791702" cy="1774090"/>
          </a:xfrm>
          <a:prstGeom prst="rect">
            <a:avLst/>
          </a:prstGeom>
        </p:spPr>
      </p:pic>
      <p:pic>
        <p:nvPicPr>
          <p:cNvPr id="18" name="Immagine 17">
            <a:extLst>
              <a:ext uri="{FF2B5EF4-FFF2-40B4-BE49-F238E27FC236}">
                <a16:creationId xmlns:a16="http://schemas.microsoft.com/office/drawing/2014/main" id="{FE75F33E-D8E5-6BEE-57B6-6150AB5E2F12}"/>
              </a:ext>
            </a:extLst>
          </p:cNvPr>
          <p:cNvPicPr>
            <a:picLocks noChangeAspect="1"/>
          </p:cNvPicPr>
          <p:nvPr/>
        </p:nvPicPr>
        <p:blipFill>
          <a:blip r:embed="rId7"/>
          <a:stretch>
            <a:fillRect/>
          </a:stretch>
        </p:blipFill>
        <p:spPr>
          <a:xfrm>
            <a:off x="6248402" y="4460705"/>
            <a:ext cx="5791702" cy="1774090"/>
          </a:xfrm>
          <a:prstGeom prst="rect">
            <a:avLst/>
          </a:prstGeom>
        </p:spPr>
      </p:pic>
      <p:sp>
        <p:nvSpPr>
          <p:cNvPr id="22" name="CasellaDiTesto 21">
            <a:extLst>
              <a:ext uri="{FF2B5EF4-FFF2-40B4-BE49-F238E27FC236}">
                <a16:creationId xmlns:a16="http://schemas.microsoft.com/office/drawing/2014/main" id="{25940EBA-648F-9FC8-36D1-25CD0E429D5B}"/>
              </a:ext>
            </a:extLst>
          </p:cNvPr>
          <p:cNvSpPr txBox="1"/>
          <p:nvPr/>
        </p:nvSpPr>
        <p:spPr>
          <a:xfrm>
            <a:off x="6401310" y="2670504"/>
            <a:ext cx="5638794" cy="1600438"/>
          </a:xfrm>
          <a:prstGeom prst="rect">
            <a:avLst/>
          </a:prstGeom>
          <a:noFill/>
        </p:spPr>
        <p:txBody>
          <a:bodyPr wrap="square" rtlCol="0">
            <a:spAutoFit/>
          </a:bodyPr>
          <a:lstStyle/>
          <a:p>
            <a:r>
              <a:rPr lang="it-IT" sz="1600" dirty="0">
                <a:solidFill>
                  <a:schemeClr val="bg1"/>
                </a:solidFill>
              </a:rPr>
              <a:t>OBBLIGAZIONI</a:t>
            </a:r>
          </a:p>
          <a:p>
            <a:r>
              <a:rPr lang="it-IT" sz="1600" dirty="0">
                <a:solidFill>
                  <a:schemeClr val="bg1"/>
                </a:solidFill>
              </a:rPr>
              <a:t>- Denaro versato all’emittente che verrà  restituito con un interesse</a:t>
            </a:r>
          </a:p>
          <a:p>
            <a:r>
              <a:rPr lang="it-IT" sz="1600" dirty="0">
                <a:solidFill>
                  <a:schemeClr val="bg1"/>
                </a:solidFill>
              </a:rPr>
              <a:t>- Rendimento probabilmente minore ma rischio più basso rispetto alle azioni</a:t>
            </a:r>
          </a:p>
          <a:p>
            <a:endParaRPr lang="it-IT" dirty="0"/>
          </a:p>
        </p:txBody>
      </p:sp>
      <p:sp>
        <p:nvSpPr>
          <p:cNvPr id="23" name="CasellaDiTesto 22">
            <a:extLst>
              <a:ext uri="{FF2B5EF4-FFF2-40B4-BE49-F238E27FC236}">
                <a16:creationId xmlns:a16="http://schemas.microsoft.com/office/drawing/2014/main" id="{EEB4E32A-2670-41BC-7260-F263E3EED224}"/>
              </a:ext>
            </a:extLst>
          </p:cNvPr>
          <p:cNvSpPr txBox="1"/>
          <p:nvPr/>
        </p:nvSpPr>
        <p:spPr>
          <a:xfrm>
            <a:off x="303792" y="4562920"/>
            <a:ext cx="5076914" cy="1569660"/>
          </a:xfrm>
          <a:prstGeom prst="rect">
            <a:avLst/>
          </a:prstGeom>
          <a:noFill/>
        </p:spPr>
        <p:txBody>
          <a:bodyPr wrap="square" rtlCol="0">
            <a:spAutoFit/>
          </a:bodyPr>
          <a:lstStyle/>
          <a:p>
            <a:r>
              <a:rPr lang="it-IT" sz="1600" dirty="0">
                <a:solidFill>
                  <a:schemeClr val="bg1"/>
                </a:solidFill>
              </a:rPr>
              <a:t>DERIVATI</a:t>
            </a:r>
          </a:p>
          <a:p>
            <a:r>
              <a:rPr lang="it-IT" sz="1600" dirty="0">
                <a:solidFill>
                  <a:schemeClr val="bg1"/>
                </a:solidFill>
              </a:rPr>
              <a:t>- Il loro valore deriva dall’andamento futuro di un’attività</a:t>
            </a:r>
          </a:p>
          <a:p>
            <a:r>
              <a:rPr lang="it-IT" sz="1600" dirty="0">
                <a:solidFill>
                  <a:schemeClr val="bg1"/>
                </a:solidFill>
              </a:rPr>
              <a:t>- Difficoltà a stimare il loro valore</a:t>
            </a:r>
          </a:p>
          <a:p>
            <a:r>
              <a:rPr lang="it-IT" sz="1600" dirty="0">
                <a:solidFill>
                  <a:schemeClr val="bg1"/>
                </a:solidFill>
              </a:rPr>
              <a:t>- Contengono le opzioni: contratti che conferiscono il diritto di comprare o vendere un bene a un prezzo concordato entro la loro scadenza</a:t>
            </a:r>
          </a:p>
        </p:txBody>
      </p:sp>
      <p:sp>
        <p:nvSpPr>
          <p:cNvPr id="24" name="CasellaDiTesto 23">
            <a:extLst>
              <a:ext uri="{FF2B5EF4-FFF2-40B4-BE49-F238E27FC236}">
                <a16:creationId xmlns:a16="http://schemas.microsoft.com/office/drawing/2014/main" id="{BFCF408D-1BD0-E3EE-A794-2A2AABEF46DA}"/>
              </a:ext>
            </a:extLst>
          </p:cNvPr>
          <p:cNvSpPr txBox="1"/>
          <p:nvPr/>
        </p:nvSpPr>
        <p:spPr>
          <a:xfrm>
            <a:off x="6401310" y="4562920"/>
            <a:ext cx="5721556" cy="2123658"/>
          </a:xfrm>
          <a:prstGeom prst="rect">
            <a:avLst/>
          </a:prstGeom>
          <a:noFill/>
        </p:spPr>
        <p:txBody>
          <a:bodyPr wrap="square" rtlCol="0">
            <a:spAutoFit/>
          </a:bodyPr>
          <a:lstStyle/>
          <a:p>
            <a:r>
              <a:rPr lang="it-IT" sz="1600" dirty="0">
                <a:solidFill>
                  <a:schemeClr val="bg1"/>
                </a:solidFill>
              </a:rPr>
              <a:t>FONDI DI INVESTIMENTO</a:t>
            </a:r>
          </a:p>
          <a:p>
            <a:r>
              <a:rPr lang="it-IT" sz="1600" dirty="0">
                <a:solidFill>
                  <a:schemeClr val="bg1"/>
                </a:solidFill>
              </a:rPr>
              <a:t>- Gestiti dalle SGR, riuniscono e investono il capitale di diversi investitori</a:t>
            </a:r>
          </a:p>
          <a:p>
            <a:r>
              <a:rPr lang="it-IT" sz="1600" dirty="0">
                <a:solidFill>
                  <a:schemeClr val="bg1"/>
                </a:solidFill>
              </a:rPr>
              <a:t>- Ogni investitore possiede delle quote</a:t>
            </a:r>
          </a:p>
          <a:p>
            <a:r>
              <a:rPr lang="it-IT" sz="1600" dirty="0">
                <a:solidFill>
                  <a:schemeClr val="bg1"/>
                </a:solidFill>
              </a:rPr>
              <a:t>- Consentono di investire in un portafoglio diversificato</a:t>
            </a:r>
          </a:p>
          <a:p>
            <a:r>
              <a:rPr lang="it-IT" sz="1600" dirty="0">
                <a:solidFill>
                  <a:schemeClr val="bg1"/>
                </a:solidFill>
              </a:rPr>
              <a:t>- Diversi tipi (</a:t>
            </a:r>
            <a:r>
              <a:rPr lang="it-IT" sz="1600" dirty="0" err="1">
                <a:solidFill>
                  <a:schemeClr val="bg1"/>
                </a:solidFill>
              </a:rPr>
              <a:t>azionari,obbligazionari</a:t>
            </a:r>
            <a:r>
              <a:rPr lang="it-IT" sz="1600" dirty="0">
                <a:solidFill>
                  <a:schemeClr val="bg1"/>
                </a:solidFill>
              </a:rPr>
              <a:t>, monetari…)</a:t>
            </a:r>
          </a:p>
          <a:p>
            <a:pPr marL="285750" indent="-285750">
              <a:buFontTx/>
              <a:buChar char="-"/>
            </a:pPr>
            <a:endParaRPr lang="it-IT" dirty="0">
              <a:solidFill>
                <a:schemeClr val="bg1"/>
              </a:solidFill>
            </a:endParaRPr>
          </a:p>
          <a:p>
            <a:pPr marL="285750" indent="-285750">
              <a:buFontTx/>
              <a:buChar char="-"/>
            </a:pPr>
            <a:endParaRPr lang="it-IT" dirty="0"/>
          </a:p>
        </p:txBody>
      </p:sp>
    </p:spTree>
    <p:extLst>
      <p:ext uri="{BB962C8B-B14F-4D97-AF65-F5344CB8AC3E}">
        <p14:creationId xmlns:p14="http://schemas.microsoft.com/office/powerpoint/2010/main" val="1397898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1933</Words>
  <Application>Microsoft Office PowerPoint</Application>
  <PresentationFormat>Widescreen</PresentationFormat>
  <Paragraphs>105</Paragraphs>
  <Slides>28</Slides>
  <Notes>2</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28</vt:i4>
      </vt:variant>
    </vt:vector>
  </HeadingPairs>
  <TitlesOfParts>
    <vt:vector size="40" baseType="lpstr">
      <vt:lpstr>ADLaM Display</vt:lpstr>
      <vt:lpstr>Algerian</vt:lpstr>
      <vt:lpstr>Aptos</vt:lpstr>
      <vt:lpstr>Aptos Display</vt:lpstr>
      <vt:lpstr>Arial</vt:lpstr>
      <vt:lpstr>Congenial Black</vt:lpstr>
      <vt:lpstr>FortBook</vt:lpstr>
      <vt:lpstr>Google Sans</vt:lpstr>
      <vt:lpstr>Segoe UI</vt:lpstr>
      <vt:lpstr>Verdana Pro Black</vt:lpstr>
      <vt:lpstr>Wingdings</vt:lpstr>
      <vt:lpstr>Tema di Office</vt:lpstr>
      <vt:lpstr>L’investitore come mappa</vt:lpstr>
      <vt:lpstr>Presentazione standard di PowerPoint</vt:lpstr>
      <vt:lpstr>Presentazione standard di PowerPoint</vt:lpstr>
      <vt:lpstr>Dal medioevo al XVI secolo </vt:lpstr>
      <vt:lpstr>Il ruolo chiave di Piacenza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Investimenti conviene o no?</dc:title>
  <dc:creator>d.casali@outlook.it</dc:creator>
  <cp:lastModifiedBy>t.casali@campus.unimib.it</cp:lastModifiedBy>
  <cp:revision>33</cp:revision>
  <dcterms:created xsi:type="dcterms:W3CDTF">2024-05-04T14:55:53Z</dcterms:created>
  <dcterms:modified xsi:type="dcterms:W3CDTF">2026-03-05T10:07:24Z</dcterms:modified>
</cp:coreProperties>
</file>